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51" r:id="rId3"/>
    <p:sldMasterId id="2147483652" r:id="rId4"/>
    <p:sldMasterId id="2147483653" r:id="rId5"/>
  </p:sldMasterIdLst>
  <p:notesMasterIdLst>
    <p:notesMasterId r:id="rId7"/>
  </p:notesMasterIdLst>
  <p:sldIdLst>
    <p:sldId id="256" r:id="rId6"/>
  </p:sldIdLst>
  <p:sldSz cx="27432000" cy="164592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86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C8DC"/>
    <a:srgbClr val="C6C8CA"/>
    <a:srgbClr val="702138"/>
    <a:srgbClr val="62367B"/>
    <a:srgbClr val="ADCD6D"/>
    <a:srgbClr val="69317F"/>
    <a:srgbClr val="6B307F"/>
    <a:srgbClr val="6A307F"/>
    <a:srgbClr val="6529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738920-E7E6-3F1F-AEF8-A704A02F420E}" v="127" dt="2023-05-08T13:16:48.984"/>
    <p1510:client id="{785F94CC-E48C-E9C4-5704-BA1AB4F0C904}" v="1396" dt="2023-04-12T18:49:36.084"/>
    <p1510:client id="{A3602C78-4DA9-3D82-D08D-4AF4166B337B}" v="1075" dt="2023-04-09T07:22:56.682"/>
  </p1510:revLst>
</p1510:revInfo>
</file>

<file path=ppt/tableStyles.xml><?xml version="1.0" encoding="utf-8"?>
<a:tblStyleLst xmlns:a="http://schemas.openxmlformats.org/drawingml/2006/main" def="{5C22544A-7EE6-4342-B048-85BDC9FD1C3A}"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289"/>
    <p:restoredTop sz="94686"/>
  </p:normalViewPr>
  <p:slideViewPr>
    <p:cSldViewPr snapToGrid="0">
      <p:cViewPr varScale="1">
        <p:scale>
          <a:sx n="40" d="100"/>
          <a:sy n="40" d="100"/>
        </p:scale>
        <p:origin x="2280" y="240"/>
      </p:cViewPr>
      <p:guideLst>
        <p:guide orient="horz" pos="5184"/>
        <p:guide pos="864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malpreet K. Mann" userId="S::kamalpreet.mann@trinity-health.org::dffbbd42-2556-4240-bd2a-493c1107d9be" providerId="AD" clId="Web-{785F94CC-E48C-E9C4-5704-BA1AB4F0C904}"/>
    <pc:docChg chg="modSld">
      <pc:chgData name="Kamalpreet K. Mann" userId="S::kamalpreet.mann@trinity-health.org::dffbbd42-2556-4240-bd2a-493c1107d9be" providerId="AD" clId="Web-{785F94CC-E48C-E9C4-5704-BA1AB4F0C904}" dt="2023-04-12T18:49:35.412" v="1127" actId="20577"/>
      <pc:docMkLst>
        <pc:docMk/>
      </pc:docMkLst>
      <pc:sldChg chg="addSp delSp modSp">
        <pc:chgData name="Kamalpreet K. Mann" userId="S::kamalpreet.mann@trinity-health.org::dffbbd42-2556-4240-bd2a-493c1107d9be" providerId="AD" clId="Web-{785F94CC-E48C-E9C4-5704-BA1AB4F0C904}" dt="2023-04-12T18:49:35.412" v="1127" actId="20577"/>
        <pc:sldMkLst>
          <pc:docMk/>
          <pc:sldMk cId="0" sldId="256"/>
        </pc:sldMkLst>
        <pc:spChg chg="mod">
          <ac:chgData name="Kamalpreet K. Mann" userId="S::kamalpreet.mann@trinity-health.org::dffbbd42-2556-4240-bd2a-493c1107d9be" providerId="AD" clId="Web-{785F94CC-E48C-E9C4-5704-BA1AB4F0C904}" dt="2023-04-12T18:29:55.228" v="0" actId="1076"/>
          <ac:spMkLst>
            <pc:docMk/>
            <pc:sldMk cId="0" sldId="256"/>
            <ac:spMk id="28" creationId="{CFFD162E-DF92-3844-9459-61E7AEEAEC94}"/>
          </ac:spMkLst>
        </pc:spChg>
        <pc:spChg chg="mod">
          <ac:chgData name="Kamalpreet K. Mann" userId="S::kamalpreet.mann@trinity-health.org::dffbbd42-2556-4240-bd2a-493c1107d9be" providerId="AD" clId="Web-{785F94CC-E48C-E9C4-5704-BA1AB4F0C904}" dt="2023-04-12T18:48:39.708" v="1109" actId="14100"/>
          <ac:spMkLst>
            <pc:docMk/>
            <pc:sldMk cId="0" sldId="256"/>
            <ac:spMk id="31" creationId="{DE803D9B-EC9B-E943-BE29-E8A188148C2D}"/>
          </ac:spMkLst>
        </pc:spChg>
        <pc:spChg chg="mod ord">
          <ac:chgData name="Kamalpreet K. Mann" userId="S::kamalpreet.mann@trinity-health.org::dffbbd42-2556-4240-bd2a-493c1107d9be" providerId="AD" clId="Web-{785F94CC-E48C-E9C4-5704-BA1AB4F0C904}" dt="2023-04-12T18:47:48.129" v="1100" actId="1076"/>
          <ac:spMkLst>
            <pc:docMk/>
            <pc:sldMk cId="0" sldId="256"/>
            <ac:spMk id="32" creationId="{7A55CEC9-292E-FB4B-9A35-4614F48238E4}"/>
          </ac:spMkLst>
        </pc:spChg>
        <pc:spChg chg="mod">
          <ac:chgData name="Kamalpreet K. Mann" userId="S::kamalpreet.mann@trinity-health.org::dffbbd42-2556-4240-bd2a-493c1107d9be" providerId="AD" clId="Web-{785F94CC-E48C-E9C4-5704-BA1AB4F0C904}" dt="2023-04-12T18:47:39.270" v="1098" actId="1076"/>
          <ac:spMkLst>
            <pc:docMk/>
            <pc:sldMk cId="0" sldId="256"/>
            <ac:spMk id="33" creationId="{548C8776-2619-9744-B442-3A89FB0B6D31}"/>
          </ac:spMkLst>
        </pc:spChg>
        <pc:spChg chg="del mod">
          <ac:chgData name="Kamalpreet K. Mann" userId="S::kamalpreet.mann@trinity-health.org::dffbbd42-2556-4240-bd2a-493c1107d9be" providerId="AD" clId="Web-{785F94CC-E48C-E9C4-5704-BA1AB4F0C904}" dt="2023-04-12T18:46:34.832" v="1084"/>
          <ac:spMkLst>
            <pc:docMk/>
            <pc:sldMk cId="0" sldId="256"/>
            <ac:spMk id="44" creationId="{A7C4BB0E-0AB5-6642-B61A-A894F51C641C}"/>
          </ac:spMkLst>
        </pc:spChg>
        <pc:spChg chg="del">
          <ac:chgData name="Kamalpreet K. Mann" userId="S::kamalpreet.mann@trinity-health.org::dffbbd42-2556-4240-bd2a-493c1107d9be" providerId="AD" clId="Web-{785F94CC-E48C-E9C4-5704-BA1AB4F0C904}" dt="2023-04-12T18:37:11.889" v="679"/>
          <ac:spMkLst>
            <pc:docMk/>
            <pc:sldMk cId="0" sldId="256"/>
            <ac:spMk id="45" creationId="{47379603-EFCC-6846-BD97-2170CF7A0475}"/>
          </ac:spMkLst>
        </pc:spChg>
        <pc:spChg chg="add mod">
          <ac:chgData name="Kamalpreet K. Mann" userId="S::kamalpreet.mann@trinity-health.org::dffbbd42-2556-4240-bd2a-493c1107d9be" providerId="AD" clId="Web-{785F94CC-E48C-E9C4-5704-BA1AB4F0C904}" dt="2023-04-12T18:47:27.801" v="1096" actId="1076"/>
          <ac:spMkLst>
            <pc:docMk/>
            <pc:sldMk cId="0" sldId="256"/>
            <ac:spMk id="6159" creationId="{D3960C3B-C3FE-DED7-25DD-DBB45F5FF65B}"/>
          </ac:spMkLst>
        </pc:spChg>
        <pc:spChg chg="add mod">
          <ac:chgData name="Kamalpreet K. Mann" userId="S::kamalpreet.mann@trinity-health.org::dffbbd42-2556-4240-bd2a-493c1107d9be" providerId="AD" clId="Web-{785F94CC-E48C-E9C4-5704-BA1AB4F0C904}" dt="2023-04-12T18:48:27.692" v="1108" actId="20577"/>
          <ac:spMkLst>
            <pc:docMk/>
            <pc:sldMk cId="0" sldId="256"/>
            <ac:spMk id="6180" creationId="{9C65423E-DD2D-9A74-92EF-2DFD4E67DC99}"/>
          </ac:spMkLst>
        </pc:spChg>
        <pc:spChg chg="mod">
          <ac:chgData name="Kamalpreet K. Mann" userId="S::kamalpreet.mann@trinity-health.org::dffbbd42-2556-4240-bd2a-493c1107d9be" providerId="AD" clId="Web-{785F94CC-E48C-E9C4-5704-BA1AB4F0C904}" dt="2023-04-12T18:49:35.412" v="1127" actId="20577"/>
          <ac:spMkLst>
            <pc:docMk/>
            <pc:sldMk cId="0" sldId="256"/>
            <ac:spMk id="6184" creationId="{00000000-0000-0000-0000-000000000000}"/>
          </ac:spMkLst>
        </pc:spChg>
        <pc:spChg chg="add mod">
          <ac:chgData name="Kamalpreet K. Mann" userId="S::kamalpreet.mann@trinity-health.org::dffbbd42-2556-4240-bd2a-493c1107d9be" providerId="AD" clId="Web-{785F94CC-E48C-E9C4-5704-BA1AB4F0C904}" dt="2023-04-12T18:46:49.098" v="1087" actId="14100"/>
          <ac:spMkLst>
            <pc:docMk/>
            <pc:sldMk cId="0" sldId="256"/>
            <ac:spMk id="6192" creationId="{D3C9F958-FFA2-580A-E6BF-1FDB2440507E}"/>
          </ac:spMkLst>
        </pc:spChg>
        <pc:graphicFrameChg chg="mod modGraphic">
          <ac:chgData name="Kamalpreet K. Mann" userId="S::kamalpreet.mann@trinity-health.org::dffbbd42-2556-4240-bd2a-493c1107d9be" providerId="AD" clId="Web-{785F94CC-E48C-E9C4-5704-BA1AB4F0C904}" dt="2023-04-12T18:46:15.050" v="1080"/>
          <ac:graphicFrameMkLst>
            <pc:docMk/>
            <pc:sldMk cId="0" sldId="256"/>
            <ac:graphicFrameMk id="24" creationId="{1397513F-5B9A-8D46-91AD-BAF72FB18B08}"/>
          </ac:graphicFrameMkLst>
        </pc:graphicFrameChg>
        <pc:picChg chg="mod ord">
          <ac:chgData name="Kamalpreet K. Mann" userId="S::kamalpreet.mann@trinity-health.org::dffbbd42-2556-4240-bd2a-493c1107d9be" providerId="AD" clId="Web-{785F94CC-E48C-E9C4-5704-BA1AB4F0C904}" dt="2023-04-12T18:47:09.473" v="1091" actId="1076"/>
          <ac:picMkLst>
            <pc:docMk/>
            <pc:sldMk cId="0" sldId="256"/>
            <ac:picMk id="7916" creationId="{52246FF4-EC3B-A9CD-1CC1-EF9F387B56CB}"/>
          </ac:picMkLst>
        </pc:picChg>
        <pc:picChg chg="mod ord">
          <ac:chgData name="Kamalpreet K. Mann" userId="S::kamalpreet.mann@trinity-health.org::dffbbd42-2556-4240-bd2a-493c1107d9be" providerId="AD" clId="Web-{785F94CC-E48C-E9C4-5704-BA1AB4F0C904}" dt="2023-04-12T18:47:01.895" v="1089" actId="14100"/>
          <ac:picMkLst>
            <pc:docMk/>
            <pc:sldMk cId="0" sldId="256"/>
            <ac:picMk id="7917" creationId="{6E421416-9E51-339F-9361-7C21393E164C}"/>
          </ac:picMkLst>
        </pc:picChg>
      </pc:sldChg>
    </pc:docChg>
  </pc:docChgLst>
  <pc:docChgLst>
    <pc:chgData name="Kamalpreet K. Mann" userId="S::kamalpreet.mann@trinity-health.org::dffbbd42-2556-4240-bd2a-493c1107d9be" providerId="AD" clId="Web-{18738920-E7E6-3F1F-AEF8-A704A02F420E}"/>
    <pc:docChg chg="modSld">
      <pc:chgData name="Kamalpreet K. Mann" userId="S::kamalpreet.mann@trinity-health.org::dffbbd42-2556-4240-bd2a-493c1107d9be" providerId="AD" clId="Web-{18738920-E7E6-3F1F-AEF8-A704A02F420E}" dt="2023-05-08T13:16:48.609" v="72" actId="20577"/>
      <pc:docMkLst>
        <pc:docMk/>
      </pc:docMkLst>
      <pc:sldChg chg="modSp">
        <pc:chgData name="Kamalpreet K. Mann" userId="S::kamalpreet.mann@trinity-health.org::dffbbd42-2556-4240-bd2a-493c1107d9be" providerId="AD" clId="Web-{18738920-E7E6-3F1F-AEF8-A704A02F420E}" dt="2023-05-08T13:16:48.609" v="72" actId="20577"/>
        <pc:sldMkLst>
          <pc:docMk/>
          <pc:sldMk cId="0" sldId="256"/>
        </pc:sldMkLst>
        <pc:spChg chg="mod">
          <ac:chgData name="Kamalpreet K. Mann" userId="S::kamalpreet.mann@trinity-health.org::dffbbd42-2556-4240-bd2a-493c1107d9be" providerId="AD" clId="Web-{18738920-E7E6-3F1F-AEF8-A704A02F420E}" dt="2023-05-08T13:14:04.777" v="36" actId="20577"/>
          <ac:spMkLst>
            <pc:docMk/>
            <pc:sldMk cId="0" sldId="256"/>
            <ac:spMk id="6159" creationId="{D3960C3B-C3FE-DED7-25DD-DBB45F5FF65B}"/>
          </ac:spMkLst>
        </pc:spChg>
        <pc:spChg chg="mod">
          <ac:chgData name="Kamalpreet K. Mann" userId="S::kamalpreet.mann@trinity-health.org::dffbbd42-2556-4240-bd2a-493c1107d9be" providerId="AD" clId="Web-{18738920-E7E6-3F1F-AEF8-A704A02F420E}" dt="2023-05-08T13:16:48.609" v="72" actId="20577"/>
          <ac:spMkLst>
            <pc:docMk/>
            <pc:sldMk cId="0" sldId="256"/>
            <ac:spMk id="6184" creationId="{00000000-0000-0000-0000-000000000000}"/>
          </ac:spMkLst>
        </pc:spChg>
        <pc:graphicFrameChg chg="mod modGraphic">
          <ac:chgData name="Kamalpreet K. Mann" userId="S::kamalpreet.mann@trinity-health.org::dffbbd42-2556-4240-bd2a-493c1107d9be" providerId="AD" clId="Web-{18738920-E7E6-3F1F-AEF8-A704A02F420E}" dt="2023-05-08T13:15:00.481" v="65"/>
          <ac:graphicFrameMkLst>
            <pc:docMk/>
            <pc:sldMk cId="0" sldId="256"/>
            <ac:graphicFrameMk id="24" creationId="{1397513F-5B9A-8D46-91AD-BAF72FB18B08}"/>
          </ac:graphicFrameMkLst>
        </pc:graphicFrameChg>
      </pc:sldChg>
    </pc:docChg>
  </pc:docChgLst>
  <pc:docChgLst>
    <pc:chgData name="Kamalpreet K. Mann" userId="S::kamalpreet.mann@trinity-health.org::dffbbd42-2556-4240-bd2a-493c1107d9be" providerId="AD" clId="Web-{A3602C78-4DA9-3D82-D08D-4AF4166B337B}"/>
    <pc:docChg chg="modSld">
      <pc:chgData name="Kamalpreet K. Mann" userId="S::kamalpreet.mann@trinity-health.org::dffbbd42-2556-4240-bd2a-493c1107d9be" providerId="AD" clId="Web-{A3602C78-4DA9-3D82-D08D-4AF4166B337B}" dt="2023-04-09T07:22:56.682" v="821" actId="14100"/>
      <pc:docMkLst>
        <pc:docMk/>
      </pc:docMkLst>
      <pc:sldChg chg="addSp delSp modSp">
        <pc:chgData name="Kamalpreet K. Mann" userId="S::kamalpreet.mann@trinity-health.org::dffbbd42-2556-4240-bd2a-493c1107d9be" providerId="AD" clId="Web-{A3602C78-4DA9-3D82-D08D-4AF4166B337B}" dt="2023-04-09T07:22:56.682" v="821" actId="14100"/>
        <pc:sldMkLst>
          <pc:docMk/>
          <pc:sldMk cId="0" sldId="256"/>
        </pc:sldMkLst>
        <pc:spChg chg="del">
          <ac:chgData name="Kamalpreet K. Mann" userId="S::kamalpreet.mann@trinity-health.org::dffbbd42-2556-4240-bd2a-493c1107d9be" providerId="AD" clId="Web-{A3602C78-4DA9-3D82-D08D-4AF4166B337B}" dt="2023-04-09T07:03:06.258" v="590"/>
          <ac:spMkLst>
            <pc:docMk/>
            <pc:sldMk cId="0" sldId="256"/>
            <ac:spMk id="3" creationId="{07E2B6B8-5FF5-574D-B3FF-F55A5BC53CCD}"/>
          </ac:spMkLst>
        </pc:spChg>
        <pc:spChg chg="del">
          <ac:chgData name="Kamalpreet K. Mann" userId="S::kamalpreet.mann@trinity-health.org::dffbbd42-2556-4240-bd2a-493c1107d9be" providerId="AD" clId="Web-{A3602C78-4DA9-3D82-D08D-4AF4166B337B}" dt="2023-04-09T06:50:58.311" v="15"/>
          <ac:spMkLst>
            <pc:docMk/>
            <pc:sldMk cId="0" sldId="256"/>
            <ac:spMk id="18" creationId="{DDE5F95B-F85C-1947-AA1E-AE8A9CBA160F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13:01.430" v="788" actId="20577"/>
          <ac:spMkLst>
            <pc:docMk/>
            <pc:sldMk cId="0" sldId="256"/>
            <ac:spMk id="29" creationId="{0DF5B694-BA92-9A46-A34E-B23033BDD60A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01:49.471" v="589" actId="14100"/>
          <ac:spMkLst>
            <pc:docMk/>
            <pc:sldMk cId="0" sldId="256"/>
            <ac:spMk id="31" creationId="{DE803D9B-EC9B-E943-BE29-E8A188148C2D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15:20.542" v="798" actId="20577"/>
          <ac:spMkLst>
            <pc:docMk/>
            <pc:sldMk cId="0" sldId="256"/>
            <ac:spMk id="32" creationId="{7A55CEC9-292E-FB4B-9A35-4614F48238E4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14:22.666" v="792" actId="1076"/>
          <ac:spMkLst>
            <pc:docMk/>
            <pc:sldMk cId="0" sldId="256"/>
            <ac:spMk id="33" creationId="{548C8776-2619-9744-B442-3A89FB0B6D31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14:40.088" v="795" actId="1076"/>
          <ac:spMkLst>
            <pc:docMk/>
            <pc:sldMk cId="0" sldId="256"/>
            <ac:spMk id="34" creationId="{651F5D71-C2AB-C34F-955F-B21019613D22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7:14:19.072" v="791" actId="1076"/>
          <ac:spMkLst>
            <pc:docMk/>
            <pc:sldMk cId="0" sldId="256"/>
            <ac:spMk id="44" creationId="{A7C4BB0E-0AB5-6642-B61A-A894F51C641C}"/>
          </ac:spMkLst>
        </pc:spChg>
        <pc:spChg chg="mod">
          <ac:chgData name="Kamalpreet K. Mann" userId="S::kamalpreet.mann@trinity-health.org::dffbbd42-2556-4240-bd2a-493c1107d9be" providerId="AD" clId="Web-{A3602C78-4DA9-3D82-D08D-4AF4166B337B}" dt="2023-04-09T06:51:53.313" v="105" actId="20577"/>
          <ac:spMkLst>
            <pc:docMk/>
            <pc:sldMk cId="0" sldId="256"/>
            <ac:spMk id="6184" creationId="{00000000-0000-0000-0000-000000000000}"/>
          </ac:spMkLst>
        </pc:spChg>
        <pc:graphicFrameChg chg="del modGraphic">
          <ac:chgData name="Kamalpreet K. Mann" userId="S::kamalpreet.mann@trinity-health.org::dffbbd42-2556-4240-bd2a-493c1107d9be" providerId="AD" clId="Web-{A3602C78-4DA9-3D82-D08D-4AF4166B337B}" dt="2023-04-09T07:03:11.320" v="591"/>
          <ac:graphicFrameMkLst>
            <pc:docMk/>
            <pc:sldMk cId="0" sldId="256"/>
            <ac:graphicFrameMk id="2" creationId="{1B54819D-46E9-C242-8209-316488B8B29A}"/>
          </ac:graphicFrameMkLst>
        </pc:graphicFrameChg>
        <pc:graphicFrameChg chg="mod modGraphic">
          <ac:chgData name="Kamalpreet K. Mann" userId="S::kamalpreet.mann@trinity-health.org::dffbbd42-2556-4240-bd2a-493c1107d9be" providerId="AD" clId="Web-{A3602C78-4DA9-3D82-D08D-4AF4166B337B}" dt="2023-04-09T07:09:43.300" v="769"/>
          <ac:graphicFrameMkLst>
            <pc:docMk/>
            <pc:sldMk cId="0" sldId="256"/>
            <ac:graphicFrameMk id="24" creationId="{1397513F-5B9A-8D46-91AD-BAF72FB18B08}"/>
          </ac:graphicFrameMkLst>
        </pc:graphicFrameChg>
        <pc:graphicFrameChg chg="add mod modGraphic">
          <ac:chgData name="Kamalpreet K. Mann" userId="S::kamalpreet.mann@trinity-health.org::dffbbd42-2556-4240-bd2a-493c1107d9be" providerId="AD" clId="Web-{A3602C78-4DA9-3D82-D08D-4AF4166B337B}" dt="2023-04-09T07:07:19.469" v="727"/>
          <ac:graphicFrameMkLst>
            <pc:docMk/>
            <pc:sldMk cId="0" sldId="256"/>
            <ac:graphicFrameMk id="6530" creationId="{DF6FC263-1671-28B3-9EB5-1D376AC524F3}"/>
          </ac:graphicFrameMkLst>
        </pc:graphicFrameChg>
        <pc:picChg chg="add del mod">
          <ac:chgData name="Kamalpreet K. Mann" userId="S::kamalpreet.mann@trinity-health.org::dffbbd42-2556-4240-bd2a-493c1107d9be" providerId="AD" clId="Web-{A3602C78-4DA9-3D82-D08D-4AF4166B337B}" dt="2023-04-09T07:19:49.736" v="814"/>
          <ac:picMkLst>
            <pc:docMk/>
            <pc:sldMk cId="0" sldId="256"/>
            <ac:picMk id="7914" creationId="{F1E8F08E-4A84-69F5-EF53-B9DCB1D62CF6}"/>
          </ac:picMkLst>
        </pc:picChg>
        <pc:picChg chg="add del mod">
          <ac:chgData name="Kamalpreet K. Mann" userId="S::kamalpreet.mann@trinity-health.org::dffbbd42-2556-4240-bd2a-493c1107d9be" providerId="AD" clId="Web-{A3602C78-4DA9-3D82-D08D-4AF4166B337B}" dt="2023-04-09T07:19:22.017" v="808"/>
          <ac:picMkLst>
            <pc:docMk/>
            <pc:sldMk cId="0" sldId="256"/>
            <ac:picMk id="7915" creationId="{D57158C9-7A42-2830-692D-6CDA533BDC17}"/>
          </ac:picMkLst>
        </pc:picChg>
        <pc:picChg chg="add mod">
          <ac:chgData name="Kamalpreet K. Mann" userId="S::kamalpreet.mann@trinity-health.org::dffbbd42-2556-4240-bd2a-493c1107d9be" providerId="AD" clId="Web-{A3602C78-4DA9-3D82-D08D-4AF4166B337B}" dt="2023-04-09T07:19:48.080" v="813" actId="1076"/>
          <ac:picMkLst>
            <pc:docMk/>
            <pc:sldMk cId="0" sldId="256"/>
            <ac:picMk id="7916" creationId="{52246FF4-EC3B-A9CD-1CC1-EF9F387B56CB}"/>
          </ac:picMkLst>
        </pc:picChg>
        <pc:picChg chg="add mod">
          <ac:chgData name="Kamalpreet K. Mann" userId="S::kamalpreet.mann@trinity-health.org::dffbbd42-2556-4240-bd2a-493c1107d9be" providerId="AD" clId="Web-{A3602C78-4DA9-3D82-D08D-4AF4166B337B}" dt="2023-04-09T07:22:56.682" v="821" actId="14100"/>
          <ac:picMkLst>
            <pc:docMk/>
            <pc:sldMk cId="0" sldId="256"/>
            <ac:picMk id="7917" creationId="{6E421416-9E51-339F-9361-7C21393E164C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tracyjkoehler\Desktop\Posters\Mercy\Reviewed\Kamal\Funtional%20Status%20and%20Discharge%20Outcomes%20Measures%20(mRS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/>
            </a:pPr>
            <a:r>
              <a:rPr lang="en-US" dirty="0"/>
              <a:t>Monthly</a:t>
            </a:r>
            <a:r>
              <a:rPr lang="en-US" baseline="0" dirty="0"/>
              <a:t> </a:t>
            </a:r>
            <a:r>
              <a:rPr lang="en-US" dirty="0"/>
              <a:t>Modified Rankin Score Documentation 90-days after Discharge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'90 day'!$B$5</c:f>
              <c:strCache>
                <c:ptCount val="1"/>
                <c:pt idx="0">
                  <c:v>%</c:v>
                </c:pt>
              </c:strCache>
            </c:strRef>
          </c:tx>
          <c:spPr>
            <a:effectLst/>
          </c:spPr>
          <c:invertIfNegative val="0"/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8D-474F-8EE9-3A81FE7040C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98D-474F-8EE9-3A81FE7040C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8D-474F-8EE9-3A81FE7040C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8D-474F-8EE9-3A81FE7040C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8D-474F-8EE9-3A81FE7040CA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8D-474F-8EE9-3A81FE7040CA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8D-474F-8EE9-3A81FE7040CA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98D-474F-8EE9-3A81FE7040CA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98D-474F-8EE9-3A81FE7040CA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98D-474F-8EE9-3A81FE7040CA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98D-474F-8EE9-3A81FE7040CA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98D-474F-8EE9-3A81FE7040CA}"/>
                </c:ext>
              </c:extLst>
            </c:dLbl>
            <c:dLbl>
              <c:idx val="2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98D-474F-8EE9-3A81FE7040CA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98D-474F-8EE9-3A81FE7040CA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98D-474F-8EE9-3A81FE7040CA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98D-474F-8EE9-3A81FE7040CA}"/>
                </c:ext>
              </c:extLst>
            </c:dLbl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98D-474F-8EE9-3A81FE7040C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'90 day'!$C$2:$AC$2</c:f>
              <c:strCache>
                <c:ptCount val="27"/>
                <c:pt idx="0">
                  <c:v>Oct</c:v>
                </c:pt>
                <c:pt idx="1">
                  <c:v>Nov</c:v>
                </c:pt>
                <c:pt idx="2">
                  <c:v>Dec</c:v>
                </c:pt>
                <c:pt idx="3">
                  <c:v>Jan</c:v>
                </c:pt>
                <c:pt idx="4">
                  <c:v>Feb</c:v>
                </c:pt>
                <c:pt idx="5">
                  <c:v>Mar</c:v>
                </c:pt>
                <c:pt idx="6">
                  <c:v>Apr</c:v>
                </c:pt>
                <c:pt idx="7">
                  <c:v>May</c:v>
                </c:pt>
                <c:pt idx="8">
                  <c:v>June</c:v>
                </c:pt>
                <c:pt idx="9">
                  <c:v>July</c:v>
                </c:pt>
                <c:pt idx="10">
                  <c:v>Aug</c:v>
                </c:pt>
                <c:pt idx="11">
                  <c:v>Sept</c:v>
                </c:pt>
                <c:pt idx="12">
                  <c:v>Oct</c:v>
                </c:pt>
                <c:pt idx="13">
                  <c:v>Nov</c:v>
                </c:pt>
                <c:pt idx="14">
                  <c:v>Dec</c:v>
                </c:pt>
                <c:pt idx="15">
                  <c:v>Jan</c:v>
                </c:pt>
                <c:pt idx="16">
                  <c:v>Feb</c:v>
                </c:pt>
                <c:pt idx="17">
                  <c:v>Mar</c:v>
                </c:pt>
                <c:pt idx="18">
                  <c:v>Apr</c:v>
                </c:pt>
                <c:pt idx="19">
                  <c:v>May</c:v>
                </c:pt>
                <c:pt idx="20">
                  <c:v>Jun</c:v>
                </c:pt>
                <c:pt idx="21">
                  <c:v>Jul</c:v>
                </c:pt>
                <c:pt idx="22">
                  <c:v>Aug</c:v>
                </c:pt>
                <c:pt idx="23">
                  <c:v>Sept</c:v>
                </c:pt>
                <c:pt idx="24">
                  <c:v>Oct</c:v>
                </c:pt>
                <c:pt idx="25">
                  <c:v>Nov</c:v>
                </c:pt>
                <c:pt idx="26">
                  <c:v>Dec</c:v>
                </c:pt>
              </c:strCache>
            </c:strRef>
          </c:cat>
          <c:val>
            <c:numRef>
              <c:f>'90 day'!$C$5:$AC$5</c:f>
              <c:numCache>
                <c:formatCode>0.0%</c:formatCode>
                <c:ptCount val="27"/>
                <c:pt idx="0">
                  <c:v>0</c:v>
                </c:pt>
                <c:pt idx="1">
                  <c:v>0.2</c:v>
                </c:pt>
                <c:pt idx="2">
                  <c:v>0.14285714285714285</c:v>
                </c:pt>
                <c:pt idx="3">
                  <c:v>0.2</c:v>
                </c:pt>
                <c:pt idx="4">
                  <c:v>0</c:v>
                </c:pt>
                <c:pt idx="5">
                  <c:v>0.2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0.66666666666666663</c:v>
                </c:pt>
                <c:pt idx="12">
                  <c:v>1</c:v>
                </c:pt>
                <c:pt idx="13">
                  <c:v>0</c:v>
                </c:pt>
                <c:pt idx="14">
                  <c:v>0.7142857142857143</c:v>
                </c:pt>
                <c:pt idx="15">
                  <c:v>1</c:v>
                </c:pt>
                <c:pt idx="16">
                  <c:v>1</c:v>
                </c:pt>
                <c:pt idx="17" formatCode="0.00%">
                  <c:v>1</c:v>
                </c:pt>
                <c:pt idx="18" formatCode="0.00%">
                  <c:v>1</c:v>
                </c:pt>
                <c:pt idx="19" formatCode="0.00%">
                  <c:v>1</c:v>
                </c:pt>
                <c:pt idx="20" formatCode="0.00%">
                  <c:v>1</c:v>
                </c:pt>
                <c:pt idx="21" formatCode="0.00%">
                  <c:v>1</c:v>
                </c:pt>
                <c:pt idx="22" formatCode="0.00%">
                  <c:v>1</c:v>
                </c:pt>
                <c:pt idx="23" formatCode="0.00%">
                  <c:v>0.77800000000000002</c:v>
                </c:pt>
                <c:pt idx="24" formatCode="0.00%">
                  <c:v>1</c:v>
                </c:pt>
                <c:pt idx="25" formatCode="0.00%">
                  <c:v>1</c:v>
                </c:pt>
                <c:pt idx="26" formatCode="0.00%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8D-474F-8EE9-3A81FE7040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6236368"/>
        <c:axId val="816242608"/>
      </c:barChart>
      <c:catAx>
        <c:axId val="81623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816242608"/>
        <c:crosses val="autoZero"/>
        <c:auto val="0"/>
        <c:lblAlgn val="ctr"/>
        <c:lblOffset val="100"/>
        <c:noMultiLvlLbl val="0"/>
      </c:catAx>
      <c:valAx>
        <c:axId val="816242608"/>
        <c:scaling>
          <c:orientation val="minMax"/>
          <c:max val="1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800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r>
                  <a:rPr lang="en-US" sz="1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% of patients with documentation</a:t>
                </a:r>
              </a:p>
            </c:rich>
          </c:tx>
          <c:layout>
            <c:manualLayout>
              <c:xMode val="edge"/>
              <c:yMode val="edge"/>
              <c:x val="0"/>
              <c:y val="0.17126440796514439"/>
            </c:manualLayout>
          </c:layout>
          <c:overlay val="0"/>
        </c:title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pPr>
            <a:endParaRPr lang="en-US"/>
          </a:p>
        </c:txPr>
        <c:crossAx val="816236368"/>
        <c:crosses val="autoZero"/>
        <c:crossBetween val="between"/>
        <c:majorUnit val="0.2"/>
      </c:valAx>
      <c:spPr>
        <a:noFill/>
        <a:ln w="25400">
          <a:noFill/>
        </a:ln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B6ED12-C1AC-4863-8480-F3617E08E8C0}" type="doc">
      <dgm:prSet loTypeId="urn:microsoft.com/office/officeart/2005/8/layout/process4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F1C86655-120F-40D0-8C61-A1D11DE2279B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Make specialized templates</a:t>
          </a:r>
          <a:endParaRPr lang="en-US" dirty="0"/>
        </a:p>
      </dgm:t>
    </dgm:pt>
    <dgm:pt modelId="{F5B31544-860A-4860-90CB-A116D11EEF6A}" type="parTrans" cxnId="{C4AC979F-96C1-4547-8D48-46B74476D2FE}">
      <dgm:prSet/>
      <dgm:spPr/>
      <dgm:t>
        <a:bodyPr/>
        <a:lstStyle/>
        <a:p>
          <a:endParaRPr lang="en-US"/>
        </a:p>
      </dgm:t>
    </dgm:pt>
    <dgm:pt modelId="{F13F4EBF-6D07-47AD-AEAC-E0F36C754483}" type="sibTrans" cxnId="{C4AC979F-96C1-4547-8D48-46B74476D2FE}">
      <dgm:prSet/>
      <dgm:spPr/>
      <dgm:t>
        <a:bodyPr/>
        <a:lstStyle/>
        <a:p>
          <a:endParaRPr lang="en-US"/>
        </a:p>
      </dgm:t>
    </dgm:pt>
    <dgm:pt modelId="{CA7BC8ED-C643-4AEE-B6DB-5AC3526C5BE9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Inpatient </a:t>
          </a:r>
          <a:endParaRPr lang="en-US" dirty="0"/>
        </a:p>
      </dgm:t>
    </dgm:pt>
    <dgm:pt modelId="{193FC479-52D3-41D4-8EDE-AE07F4175DAD}" type="parTrans" cxnId="{8BD92B46-7461-4EA6-846A-7B51091DFA0B}">
      <dgm:prSet/>
      <dgm:spPr/>
      <dgm:t>
        <a:bodyPr/>
        <a:lstStyle/>
        <a:p>
          <a:endParaRPr lang="en-US"/>
        </a:p>
      </dgm:t>
    </dgm:pt>
    <dgm:pt modelId="{247F5FF2-EC52-470B-9F00-1B76231DD039}" type="sibTrans" cxnId="{8BD92B46-7461-4EA6-846A-7B51091DFA0B}">
      <dgm:prSet/>
      <dgm:spPr/>
      <dgm:t>
        <a:bodyPr/>
        <a:lstStyle/>
        <a:p>
          <a:endParaRPr lang="en-US"/>
        </a:p>
      </dgm:t>
    </dgm:pt>
    <dgm:pt modelId="{FE9CBF3F-86B3-4782-AFC0-82590AC8D293}">
      <dgm:prSet phldrT="[Text]" phldr="0"/>
      <dgm:spPr/>
      <dgm:t>
        <a:bodyPr/>
        <a:lstStyle/>
        <a:p>
          <a:r>
            <a:rPr lang="en-US" dirty="0">
              <a:latin typeface="Arial Black"/>
            </a:rPr>
            <a:t>Outpatient</a:t>
          </a:r>
          <a:endParaRPr lang="en-US" dirty="0"/>
        </a:p>
      </dgm:t>
    </dgm:pt>
    <dgm:pt modelId="{982EC91A-81ED-434C-8C53-3E6A3A2622D2}" type="parTrans" cxnId="{C4600BDD-82E5-4865-B550-EE63FAD04E96}">
      <dgm:prSet/>
      <dgm:spPr/>
      <dgm:t>
        <a:bodyPr/>
        <a:lstStyle/>
        <a:p>
          <a:endParaRPr lang="en-US"/>
        </a:p>
      </dgm:t>
    </dgm:pt>
    <dgm:pt modelId="{A8D48035-A6D8-4A9F-9288-18DEACFDCA88}" type="sibTrans" cxnId="{C4600BDD-82E5-4865-B550-EE63FAD04E96}">
      <dgm:prSet/>
      <dgm:spPr/>
      <dgm:t>
        <a:bodyPr/>
        <a:lstStyle/>
        <a:p>
          <a:endParaRPr lang="en-US"/>
        </a:p>
      </dgm:t>
    </dgm:pt>
    <dgm:pt modelId="{7CF5BC41-1D04-402B-80AC-109F42BE2DF9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Provide education about mRS</a:t>
          </a:r>
          <a:endParaRPr lang="en-US" dirty="0"/>
        </a:p>
      </dgm:t>
    </dgm:pt>
    <dgm:pt modelId="{611015B0-D372-4857-9209-E9913E48BF1C}" type="parTrans" cxnId="{24F932B3-1960-4F1A-8A2C-AFAAE6F2E1D7}">
      <dgm:prSet/>
      <dgm:spPr/>
      <dgm:t>
        <a:bodyPr/>
        <a:lstStyle/>
        <a:p>
          <a:endParaRPr lang="en-US"/>
        </a:p>
      </dgm:t>
    </dgm:pt>
    <dgm:pt modelId="{08341B1A-4C82-4321-B94D-EEF37F505AEE}" type="sibTrans" cxnId="{24F932B3-1960-4F1A-8A2C-AFAAE6F2E1D7}">
      <dgm:prSet/>
      <dgm:spPr/>
      <dgm:t>
        <a:bodyPr/>
        <a:lstStyle/>
        <a:p>
          <a:endParaRPr lang="en-US"/>
        </a:p>
      </dgm:t>
    </dgm:pt>
    <dgm:pt modelId="{D077A4A1-CA87-4667-9B68-84DC8CA480F1}">
      <dgm:prSet phldrT="[Text]" phldr="0"/>
      <dgm:spPr/>
      <dgm:t>
        <a:bodyPr/>
        <a:lstStyle/>
        <a:p>
          <a:r>
            <a:rPr lang="en-US" dirty="0">
              <a:latin typeface="Arial Black"/>
            </a:rPr>
            <a:t>Residents</a:t>
          </a:r>
          <a:endParaRPr lang="en-US" dirty="0"/>
        </a:p>
      </dgm:t>
    </dgm:pt>
    <dgm:pt modelId="{F9922433-545D-4B5F-BFD6-F5A22C1DD915}" type="parTrans" cxnId="{C70C4576-27B6-4CCC-9443-AE15C3A22FE1}">
      <dgm:prSet/>
      <dgm:spPr/>
      <dgm:t>
        <a:bodyPr/>
        <a:lstStyle/>
        <a:p>
          <a:endParaRPr lang="en-US"/>
        </a:p>
      </dgm:t>
    </dgm:pt>
    <dgm:pt modelId="{C33F277A-24E2-4083-AECC-A1CBB3958925}" type="sibTrans" cxnId="{C70C4576-27B6-4CCC-9443-AE15C3A22FE1}">
      <dgm:prSet/>
      <dgm:spPr/>
      <dgm:t>
        <a:bodyPr/>
        <a:lstStyle/>
        <a:p>
          <a:endParaRPr lang="en-US"/>
        </a:p>
      </dgm:t>
    </dgm:pt>
    <dgm:pt modelId="{1390AD1A-CA70-4FE0-AFC6-F22E908CA0DF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Physical therapists</a:t>
          </a:r>
          <a:endParaRPr lang="en-US" dirty="0"/>
        </a:p>
      </dgm:t>
    </dgm:pt>
    <dgm:pt modelId="{21F7DF1F-895E-4084-BB56-CB73B4D8D2D1}" type="parTrans" cxnId="{93BE3E01-89EB-4589-BFFF-1B68A5996B71}">
      <dgm:prSet/>
      <dgm:spPr/>
      <dgm:t>
        <a:bodyPr/>
        <a:lstStyle/>
        <a:p>
          <a:endParaRPr lang="en-US"/>
        </a:p>
      </dgm:t>
    </dgm:pt>
    <dgm:pt modelId="{0FEFF699-7737-4CD3-A255-A3551C0A90F5}" type="sibTrans" cxnId="{93BE3E01-89EB-4589-BFFF-1B68A5996B71}">
      <dgm:prSet/>
      <dgm:spPr/>
      <dgm:t>
        <a:bodyPr/>
        <a:lstStyle/>
        <a:p>
          <a:endParaRPr lang="en-US"/>
        </a:p>
      </dgm:t>
    </dgm:pt>
    <dgm:pt modelId="{3DB294BE-5626-4EE3-B28D-1123E2FD6E51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90 day post stroke phone call</a:t>
          </a:r>
          <a:endParaRPr lang="en-US" dirty="0"/>
        </a:p>
      </dgm:t>
    </dgm:pt>
    <dgm:pt modelId="{5700FC9E-C7E6-426E-9A42-D583C64A268E}" type="parTrans" cxnId="{ED49E092-6364-423B-A018-553ECC655E7F}">
      <dgm:prSet/>
      <dgm:spPr/>
      <dgm:t>
        <a:bodyPr/>
        <a:lstStyle/>
        <a:p>
          <a:endParaRPr lang="en-US"/>
        </a:p>
      </dgm:t>
    </dgm:pt>
    <dgm:pt modelId="{80660C5D-508B-473B-9E68-99A91C2F0F0A}" type="sibTrans" cxnId="{ED49E092-6364-423B-A018-553ECC655E7F}">
      <dgm:prSet/>
      <dgm:spPr/>
      <dgm:t>
        <a:bodyPr/>
        <a:lstStyle/>
        <a:p>
          <a:endParaRPr lang="en-US"/>
        </a:p>
      </dgm:t>
    </dgm:pt>
    <dgm:pt modelId="{335D3FBD-E54B-4E17-832C-7A78BBEF9853}">
      <dgm:prSet phldrT="[Text]" phldr="0"/>
      <dgm:spPr/>
      <dgm:t>
        <a:bodyPr/>
        <a:lstStyle/>
        <a:p>
          <a:r>
            <a:rPr lang="en-US" dirty="0">
              <a:latin typeface="Arial Black"/>
            </a:rPr>
            <a:t>Patients</a:t>
          </a:r>
          <a:endParaRPr lang="en-US" dirty="0"/>
        </a:p>
      </dgm:t>
    </dgm:pt>
    <dgm:pt modelId="{AEE08F40-2239-4491-B285-87D3B093374F}" type="parTrans" cxnId="{D3BF703F-0DE0-48F4-BC66-D0BA283CEB87}">
      <dgm:prSet/>
      <dgm:spPr/>
      <dgm:t>
        <a:bodyPr/>
        <a:lstStyle/>
        <a:p>
          <a:endParaRPr lang="en-US"/>
        </a:p>
      </dgm:t>
    </dgm:pt>
    <dgm:pt modelId="{314815B0-DBB5-4084-BA09-866D1F924E09}" type="sibTrans" cxnId="{D3BF703F-0DE0-48F4-BC66-D0BA283CEB87}">
      <dgm:prSet/>
      <dgm:spPr/>
      <dgm:t>
        <a:bodyPr/>
        <a:lstStyle/>
        <a:p>
          <a:endParaRPr lang="en-US"/>
        </a:p>
      </dgm:t>
    </dgm:pt>
    <dgm:pt modelId="{B3DAE7B2-4C39-455E-B325-5A68D37316CC}">
      <dgm:prSet phldrT="[Text]" phldr="0"/>
      <dgm:spPr/>
      <dgm:t>
        <a:bodyPr/>
        <a:lstStyle/>
        <a:p>
          <a:pPr rtl="0"/>
          <a:r>
            <a:rPr lang="en-US" dirty="0">
              <a:latin typeface="Arial Black"/>
            </a:rPr>
            <a:t>Provider </a:t>
          </a:r>
          <a:endParaRPr lang="en-US" dirty="0"/>
        </a:p>
      </dgm:t>
    </dgm:pt>
    <dgm:pt modelId="{5EA0E660-361F-4674-A84C-AC6A5A7837A5}" type="parTrans" cxnId="{6E84FD50-F2C0-43F0-AFFA-29E6841E34F1}">
      <dgm:prSet/>
      <dgm:spPr/>
      <dgm:t>
        <a:bodyPr/>
        <a:lstStyle/>
        <a:p>
          <a:endParaRPr lang="en-US"/>
        </a:p>
      </dgm:t>
    </dgm:pt>
    <dgm:pt modelId="{E8FF3842-7A02-4FB1-9B6B-892A3C52D9D2}" type="sibTrans" cxnId="{6E84FD50-F2C0-43F0-AFFA-29E6841E34F1}">
      <dgm:prSet/>
      <dgm:spPr/>
      <dgm:t>
        <a:bodyPr/>
        <a:lstStyle/>
        <a:p>
          <a:endParaRPr lang="en-US"/>
        </a:p>
      </dgm:t>
    </dgm:pt>
    <dgm:pt modelId="{A806514F-89B2-4895-96B6-68960DC99589}" type="pres">
      <dgm:prSet presAssocID="{F5B6ED12-C1AC-4863-8480-F3617E08E8C0}" presName="Name0" presStyleCnt="0">
        <dgm:presLayoutVars>
          <dgm:dir/>
          <dgm:animLvl val="lvl"/>
          <dgm:resizeHandles val="exact"/>
        </dgm:presLayoutVars>
      </dgm:prSet>
      <dgm:spPr/>
    </dgm:pt>
    <dgm:pt modelId="{A4775A9E-EAE0-497C-B999-3ABD836F62E3}" type="pres">
      <dgm:prSet presAssocID="{3DB294BE-5626-4EE3-B28D-1123E2FD6E51}" presName="boxAndChildren" presStyleCnt="0"/>
      <dgm:spPr/>
    </dgm:pt>
    <dgm:pt modelId="{DB46A0D4-3CA6-437A-9BD8-A09B3C47F285}" type="pres">
      <dgm:prSet presAssocID="{3DB294BE-5626-4EE3-B28D-1123E2FD6E51}" presName="parentTextBox" presStyleLbl="node1" presStyleIdx="0" presStyleCnt="3"/>
      <dgm:spPr/>
    </dgm:pt>
    <dgm:pt modelId="{3E2AF1DB-5D25-413F-B643-15A8DA84B6E6}" type="pres">
      <dgm:prSet presAssocID="{3DB294BE-5626-4EE3-B28D-1123E2FD6E51}" presName="entireBox" presStyleLbl="node1" presStyleIdx="0" presStyleCnt="3"/>
      <dgm:spPr/>
    </dgm:pt>
    <dgm:pt modelId="{4E5D7601-81C5-4F81-9374-37FD555CC8F1}" type="pres">
      <dgm:prSet presAssocID="{3DB294BE-5626-4EE3-B28D-1123E2FD6E51}" presName="descendantBox" presStyleCnt="0"/>
      <dgm:spPr/>
    </dgm:pt>
    <dgm:pt modelId="{5FECAD7B-FADF-4895-8E7E-091C8874147A}" type="pres">
      <dgm:prSet presAssocID="{335D3FBD-E54B-4E17-832C-7A78BBEF9853}" presName="childTextBox" presStyleLbl="fgAccFollowNode1" presStyleIdx="0" presStyleCnt="6">
        <dgm:presLayoutVars>
          <dgm:bulletEnabled val="1"/>
        </dgm:presLayoutVars>
      </dgm:prSet>
      <dgm:spPr/>
    </dgm:pt>
    <dgm:pt modelId="{69644A8F-0FC8-4F23-9424-4DBC7D8F37A1}" type="pres">
      <dgm:prSet presAssocID="{B3DAE7B2-4C39-455E-B325-5A68D37316CC}" presName="childTextBox" presStyleLbl="fgAccFollowNode1" presStyleIdx="1" presStyleCnt="6">
        <dgm:presLayoutVars>
          <dgm:bulletEnabled val="1"/>
        </dgm:presLayoutVars>
      </dgm:prSet>
      <dgm:spPr/>
    </dgm:pt>
    <dgm:pt modelId="{7E17FFFC-94A9-45BE-B2B2-CD3F1441FAAC}" type="pres">
      <dgm:prSet presAssocID="{08341B1A-4C82-4321-B94D-EEF37F505AEE}" presName="sp" presStyleCnt="0"/>
      <dgm:spPr/>
    </dgm:pt>
    <dgm:pt modelId="{C56B1CDF-3507-4ABE-A306-D24226F28C2C}" type="pres">
      <dgm:prSet presAssocID="{7CF5BC41-1D04-402B-80AC-109F42BE2DF9}" presName="arrowAndChildren" presStyleCnt="0"/>
      <dgm:spPr/>
    </dgm:pt>
    <dgm:pt modelId="{A6879126-2590-4225-A56F-BF1BE103DD35}" type="pres">
      <dgm:prSet presAssocID="{7CF5BC41-1D04-402B-80AC-109F42BE2DF9}" presName="parentTextArrow" presStyleLbl="node1" presStyleIdx="0" presStyleCnt="3"/>
      <dgm:spPr/>
    </dgm:pt>
    <dgm:pt modelId="{2E5E9C15-E485-4968-AB5B-836B929EFB71}" type="pres">
      <dgm:prSet presAssocID="{7CF5BC41-1D04-402B-80AC-109F42BE2DF9}" presName="arrow" presStyleLbl="node1" presStyleIdx="1" presStyleCnt="3"/>
      <dgm:spPr/>
    </dgm:pt>
    <dgm:pt modelId="{7245F224-CDB5-4598-95A3-7F5915A77FD1}" type="pres">
      <dgm:prSet presAssocID="{7CF5BC41-1D04-402B-80AC-109F42BE2DF9}" presName="descendantArrow" presStyleCnt="0"/>
      <dgm:spPr/>
    </dgm:pt>
    <dgm:pt modelId="{924C23CD-0E95-4AF4-98D8-A8D2221F771B}" type="pres">
      <dgm:prSet presAssocID="{D077A4A1-CA87-4667-9B68-84DC8CA480F1}" presName="childTextArrow" presStyleLbl="fgAccFollowNode1" presStyleIdx="2" presStyleCnt="6">
        <dgm:presLayoutVars>
          <dgm:bulletEnabled val="1"/>
        </dgm:presLayoutVars>
      </dgm:prSet>
      <dgm:spPr/>
    </dgm:pt>
    <dgm:pt modelId="{5079F97E-F3F5-4F3A-AFC8-8C5F9A2B7910}" type="pres">
      <dgm:prSet presAssocID="{1390AD1A-CA70-4FE0-AFC6-F22E908CA0DF}" presName="childTextArrow" presStyleLbl="fgAccFollowNode1" presStyleIdx="3" presStyleCnt="6">
        <dgm:presLayoutVars>
          <dgm:bulletEnabled val="1"/>
        </dgm:presLayoutVars>
      </dgm:prSet>
      <dgm:spPr/>
    </dgm:pt>
    <dgm:pt modelId="{E3341AF7-EA06-48DF-ABE3-7368FA7A5EA3}" type="pres">
      <dgm:prSet presAssocID="{F13F4EBF-6D07-47AD-AEAC-E0F36C754483}" presName="sp" presStyleCnt="0"/>
      <dgm:spPr/>
    </dgm:pt>
    <dgm:pt modelId="{3300A45A-4E7B-4635-ADF8-4216D4A4CB2F}" type="pres">
      <dgm:prSet presAssocID="{F1C86655-120F-40D0-8C61-A1D11DE2279B}" presName="arrowAndChildren" presStyleCnt="0"/>
      <dgm:spPr/>
    </dgm:pt>
    <dgm:pt modelId="{2F9B969A-339E-423C-B366-B431279914C5}" type="pres">
      <dgm:prSet presAssocID="{F1C86655-120F-40D0-8C61-A1D11DE2279B}" presName="parentTextArrow" presStyleLbl="node1" presStyleIdx="1" presStyleCnt="3"/>
      <dgm:spPr/>
    </dgm:pt>
    <dgm:pt modelId="{E57CEF28-F645-4087-9564-D1E6350945B1}" type="pres">
      <dgm:prSet presAssocID="{F1C86655-120F-40D0-8C61-A1D11DE2279B}" presName="arrow" presStyleLbl="node1" presStyleIdx="2" presStyleCnt="3"/>
      <dgm:spPr/>
    </dgm:pt>
    <dgm:pt modelId="{6811734A-94A2-4FCA-8124-E2CDCC3E3441}" type="pres">
      <dgm:prSet presAssocID="{F1C86655-120F-40D0-8C61-A1D11DE2279B}" presName="descendantArrow" presStyleCnt="0"/>
      <dgm:spPr/>
    </dgm:pt>
    <dgm:pt modelId="{75BD824E-FD1F-40D6-B0AC-496109715512}" type="pres">
      <dgm:prSet presAssocID="{CA7BC8ED-C643-4AEE-B6DB-5AC3526C5BE9}" presName="childTextArrow" presStyleLbl="fgAccFollowNode1" presStyleIdx="4" presStyleCnt="6">
        <dgm:presLayoutVars>
          <dgm:bulletEnabled val="1"/>
        </dgm:presLayoutVars>
      </dgm:prSet>
      <dgm:spPr/>
    </dgm:pt>
    <dgm:pt modelId="{4309D30E-ED2D-41DE-BDC9-25449EB5A879}" type="pres">
      <dgm:prSet presAssocID="{FE9CBF3F-86B3-4782-AFC0-82590AC8D293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93BE3E01-89EB-4589-BFFF-1B68A5996B71}" srcId="{7CF5BC41-1D04-402B-80AC-109F42BE2DF9}" destId="{1390AD1A-CA70-4FE0-AFC6-F22E908CA0DF}" srcOrd="1" destOrd="0" parTransId="{21F7DF1F-895E-4084-BB56-CB73B4D8D2D1}" sibTransId="{0FEFF699-7737-4CD3-A255-A3551C0A90F5}"/>
    <dgm:cxn modelId="{39278C08-EDDA-43B9-B021-12113DB2C63A}" type="presOf" srcId="{F1C86655-120F-40D0-8C61-A1D11DE2279B}" destId="{E57CEF28-F645-4087-9564-D1E6350945B1}" srcOrd="1" destOrd="0" presId="urn:microsoft.com/office/officeart/2005/8/layout/process4"/>
    <dgm:cxn modelId="{4CAC2513-5148-4174-AFB0-0447D2C71453}" type="presOf" srcId="{D077A4A1-CA87-4667-9B68-84DC8CA480F1}" destId="{924C23CD-0E95-4AF4-98D8-A8D2221F771B}" srcOrd="0" destOrd="0" presId="urn:microsoft.com/office/officeart/2005/8/layout/process4"/>
    <dgm:cxn modelId="{36685B1A-C58B-4647-8AD6-B6B8781D5912}" type="presOf" srcId="{3DB294BE-5626-4EE3-B28D-1123E2FD6E51}" destId="{DB46A0D4-3CA6-437A-9BD8-A09B3C47F285}" srcOrd="0" destOrd="0" presId="urn:microsoft.com/office/officeart/2005/8/layout/process4"/>
    <dgm:cxn modelId="{6D904722-60E1-429D-97EB-223C4E7409CA}" type="presOf" srcId="{335D3FBD-E54B-4E17-832C-7A78BBEF9853}" destId="{5FECAD7B-FADF-4895-8E7E-091C8874147A}" srcOrd="0" destOrd="0" presId="urn:microsoft.com/office/officeart/2005/8/layout/process4"/>
    <dgm:cxn modelId="{D3BF703F-0DE0-48F4-BC66-D0BA283CEB87}" srcId="{3DB294BE-5626-4EE3-B28D-1123E2FD6E51}" destId="{335D3FBD-E54B-4E17-832C-7A78BBEF9853}" srcOrd="0" destOrd="0" parTransId="{AEE08F40-2239-4491-B285-87D3B093374F}" sibTransId="{314815B0-DBB5-4084-BA09-866D1F924E09}"/>
    <dgm:cxn modelId="{9A899761-D671-47FB-9FC8-B335C60D7594}" type="presOf" srcId="{FE9CBF3F-86B3-4782-AFC0-82590AC8D293}" destId="{4309D30E-ED2D-41DE-BDC9-25449EB5A879}" srcOrd="0" destOrd="0" presId="urn:microsoft.com/office/officeart/2005/8/layout/process4"/>
    <dgm:cxn modelId="{8BD92B46-7461-4EA6-846A-7B51091DFA0B}" srcId="{F1C86655-120F-40D0-8C61-A1D11DE2279B}" destId="{CA7BC8ED-C643-4AEE-B6DB-5AC3526C5BE9}" srcOrd="0" destOrd="0" parTransId="{193FC479-52D3-41D4-8EDE-AE07F4175DAD}" sibTransId="{247F5FF2-EC52-470B-9F00-1B76231DD039}"/>
    <dgm:cxn modelId="{6E84FD50-F2C0-43F0-AFFA-29E6841E34F1}" srcId="{3DB294BE-5626-4EE3-B28D-1123E2FD6E51}" destId="{B3DAE7B2-4C39-455E-B325-5A68D37316CC}" srcOrd="1" destOrd="0" parTransId="{5EA0E660-361F-4674-A84C-AC6A5A7837A5}" sibTransId="{E8FF3842-7A02-4FB1-9B6B-892A3C52D9D2}"/>
    <dgm:cxn modelId="{D70DDF72-8D9A-49C5-83F0-678C852EE332}" type="presOf" srcId="{7CF5BC41-1D04-402B-80AC-109F42BE2DF9}" destId="{A6879126-2590-4225-A56F-BF1BE103DD35}" srcOrd="0" destOrd="0" presId="urn:microsoft.com/office/officeart/2005/8/layout/process4"/>
    <dgm:cxn modelId="{C70C4576-27B6-4CCC-9443-AE15C3A22FE1}" srcId="{7CF5BC41-1D04-402B-80AC-109F42BE2DF9}" destId="{D077A4A1-CA87-4667-9B68-84DC8CA480F1}" srcOrd="0" destOrd="0" parTransId="{F9922433-545D-4B5F-BFD6-F5A22C1DD915}" sibTransId="{C33F277A-24E2-4083-AECC-A1CBB3958925}"/>
    <dgm:cxn modelId="{68E2F47C-4D07-45A9-9027-4FFCB33B937C}" type="presOf" srcId="{CA7BC8ED-C643-4AEE-B6DB-5AC3526C5BE9}" destId="{75BD824E-FD1F-40D6-B0AC-496109715512}" srcOrd="0" destOrd="0" presId="urn:microsoft.com/office/officeart/2005/8/layout/process4"/>
    <dgm:cxn modelId="{821C348C-DA60-449B-8C6A-14CA0524D73B}" type="presOf" srcId="{F5B6ED12-C1AC-4863-8480-F3617E08E8C0}" destId="{A806514F-89B2-4895-96B6-68960DC99589}" srcOrd="0" destOrd="0" presId="urn:microsoft.com/office/officeart/2005/8/layout/process4"/>
    <dgm:cxn modelId="{ED49E092-6364-423B-A018-553ECC655E7F}" srcId="{F5B6ED12-C1AC-4863-8480-F3617E08E8C0}" destId="{3DB294BE-5626-4EE3-B28D-1123E2FD6E51}" srcOrd="2" destOrd="0" parTransId="{5700FC9E-C7E6-426E-9A42-D583C64A268E}" sibTransId="{80660C5D-508B-473B-9E68-99A91C2F0F0A}"/>
    <dgm:cxn modelId="{C4AC979F-96C1-4547-8D48-46B74476D2FE}" srcId="{F5B6ED12-C1AC-4863-8480-F3617E08E8C0}" destId="{F1C86655-120F-40D0-8C61-A1D11DE2279B}" srcOrd="0" destOrd="0" parTransId="{F5B31544-860A-4860-90CB-A116D11EEF6A}" sibTransId="{F13F4EBF-6D07-47AD-AEAC-E0F36C754483}"/>
    <dgm:cxn modelId="{24F932B3-1960-4F1A-8A2C-AFAAE6F2E1D7}" srcId="{F5B6ED12-C1AC-4863-8480-F3617E08E8C0}" destId="{7CF5BC41-1D04-402B-80AC-109F42BE2DF9}" srcOrd="1" destOrd="0" parTransId="{611015B0-D372-4857-9209-E9913E48BF1C}" sibTransId="{08341B1A-4C82-4321-B94D-EEF37F505AEE}"/>
    <dgm:cxn modelId="{405406C6-6570-4C65-9DFE-AF8B6D9E5904}" type="presOf" srcId="{7CF5BC41-1D04-402B-80AC-109F42BE2DF9}" destId="{2E5E9C15-E485-4968-AB5B-836B929EFB71}" srcOrd="1" destOrd="0" presId="urn:microsoft.com/office/officeart/2005/8/layout/process4"/>
    <dgm:cxn modelId="{0C601ACD-5619-4D9A-BF0E-17AFE829C133}" type="presOf" srcId="{1390AD1A-CA70-4FE0-AFC6-F22E908CA0DF}" destId="{5079F97E-F3F5-4F3A-AFC8-8C5F9A2B7910}" srcOrd="0" destOrd="0" presId="urn:microsoft.com/office/officeart/2005/8/layout/process4"/>
    <dgm:cxn modelId="{C4600BDD-82E5-4865-B550-EE63FAD04E96}" srcId="{F1C86655-120F-40D0-8C61-A1D11DE2279B}" destId="{FE9CBF3F-86B3-4782-AFC0-82590AC8D293}" srcOrd="1" destOrd="0" parTransId="{982EC91A-81ED-434C-8C53-3E6A3A2622D2}" sibTransId="{A8D48035-A6D8-4A9F-9288-18DEACFDCA88}"/>
    <dgm:cxn modelId="{2C6268ED-6D90-4329-A997-AB62B65DE41D}" type="presOf" srcId="{F1C86655-120F-40D0-8C61-A1D11DE2279B}" destId="{2F9B969A-339E-423C-B366-B431279914C5}" srcOrd="0" destOrd="0" presId="urn:microsoft.com/office/officeart/2005/8/layout/process4"/>
    <dgm:cxn modelId="{C7204EF0-2371-4FE1-A234-98EB32D4A98A}" type="presOf" srcId="{3DB294BE-5626-4EE3-B28D-1123E2FD6E51}" destId="{3E2AF1DB-5D25-413F-B643-15A8DA84B6E6}" srcOrd="1" destOrd="0" presId="urn:microsoft.com/office/officeart/2005/8/layout/process4"/>
    <dgm:cxn modelId="{AD630DF4-D044-4759-9538-BAFE7A3317D4}" type="presOf" srcId="{B3DAE7B2-4C39-455E-B325-5A68D37316CC}" destId="{69644A8F-0FC8-4F23-9424-4DBC7D8F37A1}" srcOrd="0" destOrd="0" presId="urn:microsoft.com/office/officeart/2005/8/layout/process4"/>
    <dgm:cxn modelId="{B51CDA9D-B011-4DC7-ADD6-281682B5CCBD}" type="presParOf" srcId="{A806514F-89B2-4895-96B6-68960DC99589}" destId="{A4775A9E-EAE0-497C-B999-3ABD836F62E3}" srcOrd="0" destOrd="0" presId="urn:microsoft.com/office/officeart/2005/8/layout/process4"/>
    <dgm:cxn modelId="{3E737C01-D647-4011-B4A2-9BC56BE3F542}" type="presParOf" srcId="{A4775A9E-EAE0-497C-B999-3ABD836F62E3}" destId="{DB46A0D4-3CA6-437A-9BD8-A09B3C47F285}" srcOrd="0" destOrd="0" presId="urn:microsoft.com/office/officeart/2005/8/layout/process4"/>
    <dgm:cxn modelId="{835471FF-332A-4621-AAD7-6A81A69F37A7}" type="presParOf" srcId="{A4775A9E-EAE0-497C-B999-3ABD836F62E3}" destId="{3E2AF1DB-5D25-413F-B643-15A8DA84B6E6}" srcOrd="1" destOrd="0" presId="urn:microsoft.com/office/officeart/2005/8/layout/process4"/>
    <dgm:cxn modelId="{F9462E5A-BC95-4B22-BDE4-7BC69F6733CE}" type="presParOf" srcId="{A4775A9E-EAE0-497C-B999-3ABD836F62E3}" destId="{4E5D7601-81C5-4F81-9374-37FD555CC8F1}" srcOrd="2" destOrd="0" presId="urn:microsoft.com/office/officeart/2005/8/layout/process4"/>
    <dgm:cxn modelId="{7FDF5224-CD0F-4834-BC6A-32DF2C8B86C1}" type="presParOf" srcId="{4E5D7601-81C5-4F81-9374-37FD555CC8F1}" destId="{5FECAD7B-FADF-4895-8E7E-091C8874147A}" srcOrd="0" destOrd="0" presId="urn:microsoft.com/office/officeart/2005/8/layout/process4"/>
    <dgm:cxn modelId="{E44DFB8A-EFB4-4784-A3E2-D49E2CF6CD40}" type="presParOf" srcId="{4E5D7601-81C5-4F81-9374-37FD555CC8F1}" destId="{69644A8F-0FC8-4F23-9424-4DBC7D8F37A1}" srcOrd="1" destOrd="0" presId="urn:microsoft.com/office/officeart/2005/8/layout/process4"/>
    <dgm:cxn modelId="{EF23B452-898F-4EFC-8229-3BCCFD3E5C85}" type="presParOf" srcId="{A806514F-89B2-4895-96B6-68960DC99589}" destId="{7E17FFFC-94A9-45BE-B2B2-CD3F1441FAAC}" srcOrd="1" destOrd="0" presId="urn:microsoft.com/office/officeart/2005/8/layout/process4"/>
    <dgm:cxn modelId="{943929EA-AEAB-4DBC-B465-085B130A61A6}" type="presParOf" srcId="{A806514F-89B2-4895-96B6-68960DC99589}" destId="{C56B1CDF-3507-4ABE-A306-D24226F28C2C}" srcOrd="2" destOrd="0" presId="urn:microsoft.com/office/officeart/2005/8/layout/process4"/>
    <dgm:cxn modelId="{7BA58177-2456-43B7-BC03-2CFC80CC4060}" type="presParOf" srcId="{C56B1CDF-3507-4ABE-A306-D24226F28C2C}" destId="{A6879126-2590-4225-A56F-BF1BE103DD35}" srcOrd="0" destOrd="0" presId="urn:microsoft.com/office/officeart/2005/8/layout/process4"/>
    <dgm:cxn modelId="{27253674-EB63-4AC5-92B3-80F4179981F1}" type="presParOf" srcId="{C56B1CDF-3507-4ABE-A306-D24226F28C2C}" destId="{2E5E9C15-E485-4968-AB5B-836B929EFB71}" srcOrd="1" destOrd="0" presId="urn:microsoft.com/office/officeart/2005/8/layout/process4"/>
    <dgm:cxn modelId="{34355D00-3C69-4C1C-A457-98B93C1FC8BB}" type="presParOf" srcId="{C56B1CDF-3507-4ABE-A306-D24226F28C2C}" destId="{7245F224-CDB5-4598-95A3-7F5915A77FD1}" srcOrd="2" destOrd="0" presId="urn:microsoft.com/office/officeart/2005/8/layout/process4"/>
    <dgm:cxn modelId="{F2ED42D1-3B8E-42E2-A372-ACB4DC8E1843}" type="presParOf" srcId="{7245F224-CDB5-4598-95A3-7F5915A77FD1}" destId="{924C23CD-0E95-4AF4-98D8-A8D2221F771B}" srcOrd="0" destOrd="0" presId="urn:microsoft.com/office/officeart/2005/8/layout/process4"/>
    <dgm:cxn modelId="{D9A4CBA9-81F9-48F9-AD3A-69F8E556AA03}" type="presParOf" srcId="{7245F224-CDB5-4598-95A3-7F5915A77FD1}" destId="{5079F97E-F3F5-4F3A-AFC8-8C5F9A2B7910}" srcOrd="1" destOrd="0" presId="urn:microsoft.com/office/officeart/2005/8/layout/process4"/>
    <dgm:cxn modelId="{AC994DA7-7AD5-4A76-A2E0-1FB6AA2A8C8D}" type="presParOf" srcId="{A806514F-89B2-4895-96B6-68960DC99589}" destId="{E3341AF7-EA06-48DF-ABE3-7368FA7A5EA3}" srcOrd="3" destOrd="0" presId="urn:microsoft.com/office/officeart/2005/8/layout/process4"/>
    <dgm:cxn modelId="{A6990EB2-63AF-4A80-9C6B-9DCAECBF435A}" type="presParOf" srcId="{A806514F-89B2-4895-96B6-68960DC99589}" destId="{3300A45A-4E7B-4635-ADF8-4216D4A4CB2F}" srcOrd="4" destOrd="0" presId="urn:microsoft.com/office/officeart/2005/8/layout/process4"/>
    <dgm:cxn modelId="{D8C9E9F5-C744-4F91-B000-1E87993180D1}" type="presParOf" srcId="{3300A45A-4E7B-4635-ADF8-4216D4A4CB2F}" destId="{2F9B969A-339E-423C-B366-B431279914C5}" srcOrd="0" destOrd="0" presId="urn:microsoft.com/office/officeart/2005/8/layout/process4"/>
    <dgm:cxn modelId="{8DF7C0B0-EA20-48B2-B8A6-B2B07C30FC46}" type="presParOf" srcId="{3300A45A-4E7B-4635-ADF8-4216D4A4CB2F}" destId="{E57CEF28-F645-4087-9564-D1E6350945B1}" srcOrd="1" destOrd="0" presId="urn:microsoft.com/office/officeart/2005/8/layout/process4"/>
    <dgm:cxn modelId="{B332809F-5F08-4260-9CDF-5FE26105011C}" type="presParOf" srcId="{3300A45A-4E7B-4635-ADF8-4216D4A4CB2F}" destId="{6811734A-94A2-4FCA-8124-E2CDCC3E3441}" srcOrd="2" destOrd="0" presId="urn:microsoft.com/office/officeart/2005/8/layout/process4"/>
    <dgm:cxn modelId="{1FC60F77-1081-44B4-8B21-155410CF486D}" type="presParOf" srcId="{6811734A-94A2-4FCA-8124-E2CDCC3E3441}" destId="{75BD824E-FD1F-40D6-B0AC-496109715512}" srcOrd="0" destOrd="0" presId="urn:microsoft.com/office/officeart/2005/8/layout/process4"/>
    <dgm:cxn modelId="{F2BFD142-FA3D-405F-89D7-403AE28DABEE}" type="presParOf" srcId="{6811734A-94A2-4FCA-8124-E2CDCC3E3441}" destId="{4309D30E-ED2D-41DE-BDC9-25449EB5A879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2AF1DB-5D25-413F-B643-15A8DA84B6E6}">
      <dsp:nvSpPr>
        <dsp:cNvPr id="0" name=""/>
        <dsp:cNvSpPr/>
      </dsp:nvSpPr>
      <dsp:spPr>
        <a:xfrm>
          <a:off x="0" y="3662658"/>
          <a:ext cx="6589058" cy="1202166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Black"/>
            </a:rPr>
            <a:t>90 day post stroke phone call</a:t>
          </a:r>
          <a:endParaRPr lang="en-US" sz="2100" kern="1200" dirty="0"/>
        </a:p>
      </dsp:txBody>
      <dsp:txXfrm>
        <a:off x="0" y="3662658"/>
        <a:ext cx="6589058" cy="649169"/>
      </dsp:txXfrm>
    </dsp:sp>
    <dsp:sp modelId="{5FECAD7B-FADF-4895-8E7E-091C8874147A}">
      <dsp:nvSpPr>
        <dsp:cNvPr id="0" name=""/>
        <dsp:cNvSpPr/>
      </dsp:nvSpPr>
      <dsp:spPr>
        <a:xfrm>
          <a:off x="0" y="4287785"/>
          <a:ext cx="3294528" cy="55299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Patients</a:t>
          </a:r>
          <a:endParaRPr lang="en-US" sz="2200" kern="1200" dirty="0"/>
        </a:p>
      </dsp:txBody>
      <dsp:txXfrm>
        <a:off x="0" y="4287785"/>
        <a:ext cx="3294528" cy="552996"/>
      </dsp:txXfrm>
    </dsp:sp>
    <dsp:sp modelId="{69644A8F-0FC8-4F23-9424-4DBC7D8F37A1}">
      <dsp:nvSpPr>
        <dsp:cNvPr id="0" name=""/>
        <dsp:cNvSpPr/>
      </dsp:nvSpPr>
      <dsp:spPr>
        <a:xfrm>
          <a:off x="3294529" y="4287785"/>
          <a:ext cx="3294528" cy="552996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Provider </a:t>
          </a:r>
          <a:endParaRPr lang="en-US" sz="2200" kern="1200" dirty="0"/>
        </a:p>
      </dsp:txBody>
      <dsp:txXfrm>
        <a:off x="3294529" y="4287785"/>
        <a:ext cx="3294528" cy="552996"/>
      </dsp:txXfrm>
    </dsp:sp>
    <dsp:sp modelId="{2E5E9C15-E485-4968-AB5B-836B929EFB71}">
      <dsp:nvSpPr>
        <dsp:cNvPr id="0" name=""/>
        <dsp:cNvSpPr/>
      </dsp:nvSpPr>
      <dsp:spPr>
        <a:xfrm rot="10800000">
          <a:off x="0" y="1831759"/>
          <a:ext cx="6589058" cy="1848931"/>
        </a:xfrm>
        <a:prstGeom prst="upArrowCallout">
          <a:avLst/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Black"/>
            </a:rPr>
            <a:t>Provide education about mRS</a:t>
          </a:r>
          <a:endParaRPr lang="en-US" sz="2100" kern="1200" dirty="0"/>
        </a:p>
      </dsp:txBody>
      <dsp:txXfrm rot="-10800000">
        <a:off x="0" y="1831759"/>
        <a:ext cx="6589058" cy="648975"/>
      </dsp:txXfrm>
    </dsp:sp>
    <dsp:sp modelId="{924C23CD-0E95-4AF4-98D8-A8D2221F771B}">
      <dsp:nvSpPr>
        <dsp:cNvPr id="0" name=""/>
        <dsp:cNvSpPr/>
      </dsp:nvSpPr>
      <dsp:spPr>
        <a:xfrm>
          <a:off x="0" y="2480734"/>
          <a:ext cx="3294528" cy="5528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Residents</a:t>
          </a:r>
          <a:endParaRPr lang="en-US" sz="2200" kern="1200" dirty="0"/>
        </a:p>
      </dsp:txBody>
      <dsp:txXfrm>
        <a:off x="0" y="2480734"/>
        <a:ext cx="3294528" cy="552830"/>
      </dsp:txXfrm>
    </dsp:sp>
    <dsp:sp modelId="{5079F97E-F3F5-4F3A-AFC8-8C5F9A2B7910}">
      <dsp:nvSpPr>
        <dsp:cNvPr id="0" name=""/>
        <dsp:cNvSpPr/>
      </dsp:nvSpPr>
      <dsp:spPr>
        <a:xfrm>
          <a:off x="3294529" y="2480734"/>
          <a:ext cx="3294528" cy="5528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Physical therapists</a:t>
          </a:r>
          <a:endParaRPr lang="en-US" sz="2200" kern="1200" dirty="0"/>
        </a:p>
      </dsp:txBody>
      <dsp:txXfrm>
        <a:off x="3294529" y="2480734"/>
        <a:ext cx="3294528" cy="552830"/>
      </dsp:txXfrm>
    </dsp:sp>
    <dsp:sp modelId="{E57CEF28-F645-4087-9564-D1E6350945B1}">
      <dsp:nvSpPr>
        <dsp:cNvPr id="0" name=""/>
        <dsp:cNvSpPr/>
      </dsp:nvSpPr>
      <dsp:spPr>
        <a:xfrm rot="10800000">
          <a:off x="0" y="860"/>
          <a:ext cx="6589058" cy="1848931"/>
        </a:xfrm>
        <a:prstGeom prst="upArrowCallout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latin typeface="Arial Black"/>
            </a:rPr>
            <a:t>Make specialized templates</a:t>
          </a:r>
          <a:endParaRPr lang="en-US" sz="2100" kern="1200" dirty="0"/>
        </a:p>
      </dsp:txBody>
      <dsp:txXfrm rot="-10800000">
        <a:off x="0" y="860"/>
        <a:ext cx="6589058" cy="648975"/>
      </dsp:txXfrm>
    </dsp:sp>
    <dsp:sp modelId="{75BD824E-FD1F-40D6-B0AC-496109715512}">
      <dsp:nvSpPr>
        <dsp:cNvPr id="0" name=""/>
        <dsp:cNvSpPr/>
      </dsp:nvSpPr>
      <dsp:spPr>
        <a:xfrm>
          <a:off x="0" y="649835"/>
          <a:ext cx="3294528" cy="5528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Inpatient </a:t>
          </a:r>
          <a:endParaRPr lang="en-US" sz="2200" kern="1200" dirty="0"/>
        </a:p>
      </dsp:txBody>
      <dsp:txXfrm>
        <a:off x="0" y="649835"/>
        <a:ext cx="3294528" cy="552830"/>
      </dsp:txXfrm>
    </dsp:sp>
    <dsp:sp modelId="{4309D30E-ED2D-41DE-BDC9-25449EB5A879}">
      <dsp:nvSpPr>
        <dsp:cNvPr id="0" name=""/>
        <dsp:cNvSpPr/>
      </dsp:nvSpPr>
      <dsp:spPr>
        <a:xfrm>
          <a:off x="3294529" y="649835"/>
          <a:ext cx="3294528" cy="55283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156464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Arial Black"/>
            </a:rPr>
            <a:t>Outpatient</a:t>
          </a:r>
          <a:endParaRPr lang="en-US" sz="2200" kern="1200" dirty="0"/>
        </a:p>
      </dsp:txBody>
      <dsp:txXfrm>
        <a:off x="3294529" y="649835"/>
        <a:ext cx="3294528" cy="552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7B381-6A3C-4CE9-9BD1-B51AEAF0F043}" type="datetimeFigureOut">
              <a:rPr lang="en-US" smtClean="0"/>
              <a:t>5/8/2023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0588" y="1162050"/>
            <a:ext cx="52292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5714C-3301-4A09-9AD1-44273FFA9C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7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92175" y="1162050"/>
            <a:ext cx="522605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55714C-3301-4A09-9AD1-44273FFA9C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0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416B4848-E56B-CA4E-9876-EB28B896E4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582"/>
            <a:ext cx="27432000" cy="2386013"/>
          </a:xfrm>
          <a:prstGeom prst="rect">
            <a:avLst/>
          </a:prstGeom>
          <a:solidFill>
            <a:srgbClr val="69317F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C472D26-47B1-9E4D-98FA-B0ECEABE9E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C6C8CA"/>
          </a:solidFill>
          <a:ln>
            <a:noFill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 sz="1600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9689B5F-E301-E64B-AA97-44CC489DEF8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47074" y="2705103"/>
            <a:ext cx="26905528" cy="13520349"/>
          </a:xfrm>
          <a:prstGeom prst="rect">
            <a:avLst/>
          </a:prstGeom>
          <a:solidFill>
            <a:srgbClr val="E6E6E6"/>
          </a:solidFill>
          <a:ln w="22225">
            <a:noFill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466C76E-4E30-A543-B3C0-40C251DCFAEA}"/>
              </a:ext>
            </a:extLst>
          </p:cNvPr>
          <p:cNvGrpSpPr/>
          <p:nvPr userDrawn="1"/>
        </p:nvGrpSpPr>
        <p:grpSpPr>
          <a:xfrm>
            <a:off x="-269292" y="158856"/>
            <a:ext cx="5259303" cy="2301314"/>
            <a:chOff x="-627747" y="289485"/>
            <a:chExt cx="10810074" cy="4730167"/>
          </a:xfrm>
        </p:grpSpPr>
        <p:pic>
          <p:nvPicPr>
            <p:cNvPr id="9" name="Picture 8" descr="Logo, company name&#10;&#10;Description automatically generated">
              <a:extLst>
                <a:ext uri="{FF2B5EF4-FFF2-40B4-BE49-F238E27FC236}">
                  <a16:creationId xmlns:a16="http://schemas.microsoft.com/office/drawing/2014/main" id="{4D24F8F6-0B38-FD45-9E25-B625FFC2FA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099" y="289485"/>
              <a:ext cx="9884228" cy="4316785"/>
            </a:xfrm>
            <a:prstGeom prst="rect">
              <a:avLst/>
            </a:prstGeom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24B89C-C15A-0846-9E47-C1A4B7390207}"/>
                </a:ext>
              </a:extLst>
            </p:cNvPr>
            <p:cNvSpPr txBox="1"/>
            <p:nvPr/>
          </p:nvSpPr>
          <p:spPr>
            <a:xfrm>
              <a:off x="-627747" y="2932038"/>
              <a:ext cx="9884229" cy="208761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sz="6000" b="0" i="0" dirty="0">
                  <a:solidFill>
                    <a:srgbClr val="65287E"/>
                  </a:solidFill>
                  <a:effectLst/>
                  <a:latin typeface="Times" pitchFamily="2" charset="0"/>
                </a:rPr>
                <a:t> </a:t>
              </a:r>
              <a:r>
                <a:rPr lang="en-US" sz="2000" b="1" dirty="0">
                  <a:solidFill>
                    <a:srgbClr val="65287E"/>
                  </a:solidFill>
                </a:rPr>
                <a:t>Grand Rapids Medical Education</a:t>
              </a:r>
              <a:r>
                <a:rPr lang="en-US" sz="2000" dirty="0">
                  <a:solidFill>
                    <a:srgbClr val="65287E"/>
                  </a:solidFill>
                </a:rPr>
                <a:t>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5310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934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2513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0494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9697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161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28838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11915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1298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56283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504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133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576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294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8748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2539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3151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19455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8035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260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34489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256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826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79500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692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48654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654971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007454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200073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023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76490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1077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893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757423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2945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0755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57382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66343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190597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82229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43398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89281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40068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125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54414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1331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0859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354121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37363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44290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8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5057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13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8443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2712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4"/>
          <p:cNvSpPr txBox="1">
            <a:spLocks noChangeArrowheads="1"/>
          </p:cNvSpPr>
          <p:nvPr userDrawn="1"/>
        </p:nvSpPr>
        <p:spPr bwMode="auto">
          <a:xfrm>
            <a:off x="381000" y="16222664"/>
            <a:ext cx="1571625" cy="1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1" tIns="26119" rIns="52241" bIns="26119">
            <a:spAutoFit/>
          </a:bodyPr>
          <a:lstStyle>
            <a:lvl1pPr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300" b="1">
                <a:solidFill>
                  <a:schemeClr val="bg2"/>
                </a:solidFill>
              </a:rPr>
              <a:t>POSTER TEMPLATES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600" b="1">
                <a:solidFill>
                  <a:schemeClr val="bg2"/>
                </a:solidFill>
              </a:rPr>
              <a:t>www.POSTERPRESENTATIONS.com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2pPr>
      <a:lvl3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3pPr>
      <a:lvl4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4pPr>
      <a:lvl5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9pPr>
    </p:titleStyle>
    <p:bodyStyle>
      <a:lvl1pPr marL="195263" indent="-195263" algn="l" defTabSz="522288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22275" indent="-160338" algn="l" defTabSz="522288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itchFamily="34" charset="-128"/>
        </a:defRPr>
      </a:lvl2pPr>
      <a:lvl3pPr marL="652463" indent="-130175" algn="l" defTabSz="5222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914400" indent="-130175" algn="l" defTabSz="522288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ea typeface="MS PGothic" pitchFamily="34" charset="-128"/>
        </a:defRPr>
      </a:lvl4pPr>
      <a:lvl5pPr marL="1176338" indent="-131763" algn="l" defTabSz="522288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MS PGothic" pitchFamily="34" charset="-128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1" name="Rectangle 3"/>
          <p:cNvSpPr>
            <a:spLocks noChangeArrowheads="1"/>
          </p:cNvSpPr>
          <p:nvPr userDrawn="1"/>
        </p:nvSpPr>
        <p:spPr bwMode="auto">
          <a:xfrm>
            <a:off x="0" y="2"/>
            <a:ext cx="27432000" cy="2386013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2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2082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3" name="Rectangle 6"/>
          <p:cNvSpPr>
            <a:spLocks noChangeArrowheads="1"/>
          </p:cNvSpPr>
          <p:nvPr userDrawn="1"/>
        </p:nvSpPr>
        <p:spPr bwMode="auto">
          <a:xfrm>
            <a:off x="7177087" y="2819402"/>
            <a:ext cx="12965113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4" name="Rectangle 5"/>
          <p:cNvSpPr>
            <a:spLocks noChangeArrowheads="1"/>
          </p:cNvSpPr>
          <p:nvPr userDrawn="1"/>
        </p:nvSpPr>
        <p:spPr bwMode="auto">
          <a:xfrm>
            <a:off x="428625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5" name="Rectangle 8"/>
          <p:cNvSpPr>
            <a:spLocks noChangeArrowheads="1"/>
          </p:cNvSpPr>
          <p:nvPr userDrawn="1"/>
        </p:nvSpPr>
        <p:spPr bwMode="auto">
          <a:xfrm>
            <a:off x="20669250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2056" name="Text Box 9"/>
          <p:cNvSpPr txBox="1">
            <a:spLocks noChangeArrowheads="1"/>
          </p:cNvSpPr>
          <p:nvPr userDrawn="1"/>
        </p:nvSpPr>
        <p:spPr bwMode="auto">
          <a:xfrm>
            <a:off x="374650" y="16203614"/>
            <a:ext cx="1571625" cy="1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1" tIns="26119" rIns="52241" bIns="26119">
            <a:spAutoFit/>
          </a:bodyPr>
          <a:lstStyle>
            <a:lvl1pPr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300" b="1">
                <a:solidFill>
                  <a:schemeClr val="bg2"/>
                </a:solidFill>
              </a:rPr>
              <a:t>POSTER TEMPLATES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600" b="1">
                <a:solidFill>
                  <a:schemeClr val="bg2"/>
                </a:solidFill>
              </a:rPr>
              <a:t>www.POSTERPRESENTATIONS.com</a:t>
            </a:r>
          </a:p>
        </p:txBody>
      </p:sp>
      <p:sp>
        <p:nvSpPr>
          <p:cNvPr id="2057" name="Text Box 15"/>
          <p:cNvSpPr txBox="1">
            <a:spLocks noChangeArrowheads="1"/>
          </p:cNvSpPr>
          <p:nvPr userDrawn="1"/>
        </p:nvSpPr>
        <p:spPr bwMode="auto">
          <a:xfrm>
            <a:off x="200025" y="2108200"/>
            <a:ext cx="9715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400" i="1">
                <a:solidFill>
                  <a:schemeClr val="bg1"/>
                </a:solidFill>
                <a:latin typeface="Arial Narrow" pitchFamily="34" charset="0"/>
              </a:rPr>
              <a:t>GRMERC Consortium Members:  Grand Valley State University, Michigan State University, Saint Mary’s Health Care, &amp; Spectrum Health</a:t>
            </a:r>
            <a:endParaRPr lang="en-US" altLang="en-US" sz="14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2058" name="Picture 33" descr="grmerc logo all white ready 4-09-08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92077"/>
            <a:ext cx="5805488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2pPr>
      <a:lvl3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3pPr>
      <a:lvl4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4pPr>
      <a:lvl5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9pPr>
    </p:titleStyle>
    <p:bodyStyle>
      <a:lvl1pPr marL="195263" indent="-195263" algn="l" defTabSz="522288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22275" indent="-160338" algn="l" defTabSz="522288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itchFamily="34" charset="-128"/>
        </a:defRPr>
      </a:lvl2pPr>
      <a:lvl3pPr marL="652463" indent="-130175" algn="l" defTabSz="5222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914400" indent="-130175" algn="l" defTabSz="522288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ea typeface="MS PGothic" pitchFamily="34" charset="-128"/>
        </a:defRPr>
      </a:lvl4pPr>
      <a:lvl5pPr marL="1176338" indent="-131763" algn="l" defTabSz="522288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MS PGothic" pitchFamily="34" charset="-128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75" name="Rectangle 3"/>
          <p:cNvSpPr>
            <a:spLocks noChangeArrowheads="1"/>
          </p:cNvSpPr>
          <p:nvPr userDrawn="1"/>
        </p:nvSpPr>
        <p:spPr bwMode="auto">
          <a:xfrm>
            <a:off x="0" y="2"/>
            <a:ext cx="27432000" cy="2386013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76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2082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77" name="Rectangle 6"/>
          <p:cNvSpPr>
            <a:spLocks noChangeArrowheads="1"/>
          </p:cNvSpPr>
          <p:nvPr userDrawn="1"/>
        </p:nvSpPr>
        <p:spPr bwMode="auto">
          <a:xfrm>
            <a:off x="414339" y="2819402"/>
            <a:ext cx="1300162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78" name="Rectangle 7"/>
          <p:cNvSpPr>
            <a:spLocks noChangeArrowheads="1"/>
          </p:cNvSpPr>
          <p:nvPr userDrawn="1"/>
        </p:nvSpPr>
        <p:spPr bwMode="auto">
          <a:xfrm>
            <a:off x="13920789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79" name="Rectangle 8"/>
          <p:cNvSpPr>
            <a:spLocks noChangeArrowheads="1"/>
          </p:cNvSpPr>
          <p:nvPr userDrawn="1"/>
        </p:nvSpPr>
        <p:spPr bwMode="auto">
          <a:xfrm>
            <a:off x="20669250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3080" name="Text Box 9"/>
          <p:cNvSpPr txBox="1">
            <a:spLocks noChangeArrowheads="1"/>
          </p:cNvSpPr>
          <p:nvPr userDrawn="1"/>
        </p:nvSpPr>
        <p:spPr bwMode="auto">
          <a:xfrm>
            <a:off x="377825" y="16194089"/>
            <a:ext cx="1571625" cy="1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1" tIns="26119" rIns="52241" bIns="26119">
            <a:spAutoFit/>
          </a:bodyPr>
          <a:lstStyle>
            <a:lvl1pPr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300" b="1">
                <a:solidFill>
                  <a:schemeClr val="bg2"/>
                </a:solidFill>
              </a:rPr>
              <a:t>POSTER TEMPLATES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600" b="1">
                <a:solidFill>
                  <a:schemeClr val="bg2"/>
                </a:solidFill>
              </a:rPr>
              <a:t>www.POSTERPRESENTATIONS.com</a:t>
            </a:r>
          </a:p>
        </p:txBody>
      </p:sp>
      <p:sp>
        <p:nvSpPr>
          <p:cNvPr id="3081" name="Text Box 15"/>
          <p:cNvSpPr txBox="1">
            <a:spLocks noChangeArrowheads="1"/>
          </p:cNvSpPr>
          <p:nvPr userDrawn="1"/>
        </p:nvSpPr>
        <p:spPr bwMode="auto">
          <a:xfrm>
            <a:off x="225425" y="2090738"/>
            <a:ext cx="9715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400" i="1">
                <a:solidFill>
                  <a:schemeClr val="bg1"/>
                </a:solidFill>
                <a:latin typeface="Arial Narrow" pitchFamily="34" charset="0"/>
              </a:rPr>
              <a:t>GRMERC Consortium Members:  Grand Valley State University, Michigan State University, Saint Mary’s Health Care, &amp; Spectrum Health</a:t>
            </a:r>
            <a:endParaRPr lang="en-US" altLang="en-US" sz="14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3082" name="Picture 33" descr="grmerc logo all white ready 4-09-08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92077"/>
            <a:ext cx="5805488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2pPr>
      <a:lvl3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3pPr>
      <a:lvl4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4pPr>
      <a:lvl5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9pPr>
    </p:titleStyle>
    <p:bodyStyle>
      <a:lvl1pPr marL="195263" indent="-195263" algn="l" defTabSz="522288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22275" indent="-160338" algn="l" defTabSz="522288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itchFamily="34" charset="-128"/>
        </a:defRPr>
      </a:lvl2pPr>
      <a:lvl3pPr marL="652463" indent="-130175" algn="l" defTabSz="5222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914400" indent="-130175" algn="l" defTabSz="522288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ea typeface="MS PGothic" pitchFamily="34" charset="-128"/>
        </a:defRPr>
      </a:lvl4pPr>
      <a:lvl5pPr marL="1176338" indent="-131763" algn="l" defTabSz="522288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MS PGothic" pitchFamily="34" charset="-128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099" name="Rectangle 3"/>
          <p:cNvSpPr>
            <a:spLocks noChangeArrowheads="1"/>
          </p:cNvSpPr>
          <p:nvPr userDrawn="1"/>
        </p:nvSpPr>
        <p:spPr bwMode="auto">
          <a:xfrm>
            <a:off x="0" y="2"/>
            <a:ext cx="27432000" cy="2386013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100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2082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101" name="Rectangle 5"/>
          <p:cNvSpPr>
            <a:spLocks noChangeArrowheads="1"/>
          </p:cNvSpPr>
          <p:nvPr userDrawn="1"/>
        </p:nvSpPr>
        <p:spPr bwMode="auto">
          <a:xfrm>
            <a:off x="428625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102" name="Rectangle 6"/>
          <p:cNvSpPr>
            <a:spLocks noChangeArrowheads="1"/>
          </p:cNvSpPr>
          <p:nvPr userDrawn="1"/>
        </p:nvSpPr>
        <p:spPr bwMode="auto">
          <a:xfrm>
            <a:off x="7177089" y="2819402"/>
            <a:ext cx="6238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103" name="Rectangle 7"/>
          <p:cNvSpPr>
            <a:spLocks noChangeArrowheads="1"/>
          </p:cNvSpPr>
          <p:nvPr userDrawn="1"/>
        </p:nvSpPr>
        <p:spPr bwMode="auto">
          <a:xfrm>
            <a:off x="13920789" y="2819402"/>
            <a:ext cx="1296987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4104" name="Text Box 9"/>
          <p:cNvSpPr txBox="1">
            <a:spLocks noChangeArrowheads="1"/>
          </p:cNvSpPr>
          <p:nvPr userDrawn="1"/>
        </p:nvSpPr>
        <p:spPr bwMode="auto">
          <a:xfrm>
            <a:off x="377825" y="16194089"/>
            <a:ext cx="1571625" cy="1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1" tIns="26119" rIns="52241" bIns="26119">
            <a:spAutoFit/>
          </a:bodyPr>
          <a:lstStyle>
            <a:lvl1pPr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300" b="1">
                <a:solidFill>
                  <a:schemeClr val="bg2"/>
                </a:solidFill>
              </a:rPr>
              <a:t>POSTER TEMPLATES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600" b="1">
                <a:solidFill>
                  <a:schemeClr val="bg2"/>
                </a:solidFill>
              </a:rPr>
              <a:t>www.POSTERPRESENTATIONS.com</a:t>
            </a:r>
          </a:p>
        </p:txBody>
      </p:sp>
      <p:sp>
        <p:nvSpPr>
          <p:cNvPr id="4105" name="Text Box 15"/>
          <p:cNvSpPr txBox="1">
            <a:spLocks noChangeArrowheads="1"/>
          </p:cNvSpPr>
          <p:nvPr userDrawn="1"/>
        </p:nvSpPr>
        <p:spPr bwMode="auto">
          <a:xfrm>
            <a:off x="238125" y="2090738"/>
            <a:ext cx="9715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400" i="1">
                <a:solidFill>
                  <a:schemeClr val="bg1"/>
                </a:solidFill>
                <a:latin typeface="Arial Narrow" pitchFamily="34" charset="0"/>
              </a:rPr>
              <a:t>GRMERC Consortium Members:  Grand Valley State University, Michigan State University, Saint Mary’s Health Care, &amp; Spectrum Health</a:t>
            </a:r>
            <a:endParaRPr lang="en-US" altLang="en-US" sz="14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4106" name="Picture 33" descr="grmerc logo all white ready 4-09-08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92077"/>
            <a:ext cx="5805488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2pPr>
      <a:lvl3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3pPr>
      <a:lvl4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4pPr>
      <a:lvl5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9pPr>
    </p:titleStyle>
    <p:bodyStyle>
      <a:lvl1pPr marL="195263" indent="-195263" algn="l" defTabSz="522288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22275" indent="-160338" algn="l" defTabSz="522288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itchFamily="34" charset="-128"/>
        </a:defRPr>
      </a:lvl2pPr>
      <a:lvl3pPr marL="652463" indent="-130175" algn="l" defTabSz="5222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914400" indent="-130175" algn="l" defTabSz="522288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ea typeface="MS PGothic" pitchFamily="34" charset="-128"/>
        </a:defRPr>
      </a:lvl4pPr>
      <a:lvl5pPr marL="1176338" indent="-131763" algn="l" defTabSz="522288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MS PGothic" pitchFamily="34" charset="-128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 userDrawn="1"/>
        </p:nvSpPr>
        <p:spPr bwMode="auto">
          <a:xfrm>
            <a:off x="0" y="2476500"/>
            <a:ext cx="27432000" cy="13982700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5123" name="Rectangle 3"/>
          <p:cNvSpPr>
            <a:spLocks noChangeArrowheads="1"/>
          </p:cNvSpPr>
          <p:nvPr userDrawn="1"/>
        </p:nvSpPr>
        <p:spPr bwMode="auto">
          <a:xfrm>
            <a:off x="0" y="2"/>
            <a:ext cx="27432000" cy="2386013"/>
          </a:xfrm>
          <a:prstGeom prst="rect">
            <a:avLst/>
          </a:prstGeom>
          <a:solidFill>
            <a:srgbClr val="0034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5124" name="Rectangle 5"/>
          <p:cNvSpPr>
            <a:spLocks noChangeArrowheads="1"/>
          </p:cNvSpPr>
          <p:nvPr userDrawn="1"/>
        </p:nvSpPr>
        <p:spPr bwMode="auto">
          <a:xfrm>
            <a:off x="492125" y="2819402"/>
            <a:ext cx="26463625" cy="13274675"/>
          </a:xfrm>
          <a:prstGeom prst="rect">
            <a:avLst/>
          </a:prstGeom>
          <a:solidFill>
            <a:srgbClr val="D7D7D7"/>
          </a:solidFill>
          <a:ln w="12700">
            <a:solidFill>
              <a:srgbClr val="003466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5125" name="Rectangle 4"/>
          <p:cNvSpPr>
            <a:spLocks noChangeArrowheads="1"/>
          </p:cNvSpPr>
          <p:nvPr userDrawn="1"/>
        </p:nvSpPr>
        <p:spPr bwMode="auto">
          <a:xfrm>
            <a:off x="0" y="2400300"/>
            <a:ext cx="27432000" cy="65088"/>
          </a:xfrm>
          <a:prstGeom prst="rect">
            <a:avLst/>
          </a:prstGeom>
          <a:solidFill>
            <a:srgbClr val="2082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600"/>
          </a:p>
        </p:txBody>
      </p:sp>
      <p:sp>
        <p:nvSpPr>
          <p:cNvPr id="5126" name="Text Box 9"/>
          <p:cNvSpPr txBox="1">
            <a:spLocks noChangeArrowheads="1"/>
          </p:cNvSpPr>
          <p:nvPr userDrawn="1"/>
        </p:nvSpPr>
        <p:spPr bwMode="auto">
          <a:xfrm>
            <a:off x="428625" y="16178214"/>
            <a:ext cx="1571625" cy="191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41" tIns="26119" rIns="52241" bIns="26119">
            <a:spAutoFit/>
          </a:bodyPr>
          <a:lstStyle>
            <a:lvl1pPr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22288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300" b="1">
                <a:solidFill>
                  <a:schemeClr val="bg2"/>
                </a:solidFill>
              </a:rPr>
              <a:t>POSTER TEMPLATES BY:</a:t>
            </a:r>
          </a:p>
          <a:p>
            <a:pPr>
              <a:lnSpc>
                <a:spcPct val="65000"/>
              </a:lnSpc>
              <a:spcBef>
                <a:spcPct val="50000"/>
              </a:spcBef>
              <a:defRPr/>
            </a:pPr>
            <a:r>
              <a:rPr lang="en-US" altLang="en-US" sz="600" b="1">
                <a:solidFill>
                  <a:schemeClr val="bg2"/>
                </a:solidFill>
              </a:rPr>
              <a:t>www.POSTERPRESENTATIONS.com</a:t>
            </a:r>
          </a:p>
        </p:txBody>
      </p:sp>
      <p:sp>
        <p:nvSpPr>
          <p:cNvPr id="5127" name="Text Box 15"/>
          <p:cNvSpPr txBox="1">
            <a:spLocks noChangeArrowheads="1"/>
          </p:cNvSpPr>
          <p:nvPr userDrawn="1"/>
        </p:nvSpPr>
        <p:spPr bwMode="auto">
          <a:xfrm>
            <a:off x="276225" y="2057400"/>
            <a:ext cx="97155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25082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250825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400" i="1">
                <a:solidFill>
                  <a:schemeClr val="bg1"/>
                </a:solidFill>
                <a:latin typeface="Arial Narrow" pitchFamily="34" charset="0"/>
              </a:rPr>
              <a:t>GRMERC Consortium Members:  Grand Valley State University, Michigan State University, Saint Mary’s Health Care, &amp; Spectrum Health</a:t>
            </a:r>
            <a:endParaRPr lang="en-US" altLang="en-US" sz="140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5128" name="Picture 33" descr="grmerc logo all white ready 4-09-08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92077"/>
            <a:ext cx="5805488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2pPr>
      <a:lvl3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3pPr>
      <a:lvl4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4pPr>
      <a:lvl5pPr algn="l" defTabSz="522288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  <a:ea typeface="MS PGothic" pitchFamily="34" charset="-128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48" charset="0"/>
        </a:defRPr>
      </a:lvl9pPr>
    </p:titleStyle>
    <p:bodyStyle>
      <a:lvl1pPr marL="195263" indent="-195263" algn="l" defTabSz="522288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422275" indent="-160338" algn="l" defTabSz="522288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  <a:ea typeface="MS PGothic" pitchFamily="34" charset="-128"/>
        </a:defRPr>
      </a:lvl2pPr>
      <a:lvl3pPr marL="652463" indent="-130175" algn="l" defTabSz="522288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MS PGothic" pitchFamily="34" charset="-128"/>
        </a:defRPr>
      </a:lvl3pPr>
      <a:lvl4pPr marL="914400" indent="-130175" algn="l" defTabSz="522288" rtl="0" eaLnBrk="0" fontAlgn="base" hangingPunct="0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ea typeface="MS PGothic" pitchFamily="34" charset="-128"/>
        </a:defRPr>
      </a:lvl4pPr>
      <a:lvl5pPr marL="1176338" indent="-131763" algn="l" defTabSz="522288" rtl="0" eaLnBrk="0" fontAlgn="base" hangingPunct="0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ea typeface="MS PGothic" pitchFamily="34" charset="-128"/>
        </a:defRPr>
      </a:lvl5pPr>
      <a:lvl6pPr marL="16335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6pPr>
      <a:lvl7pPr marL="20907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7pPr>
      <a:lvl8pPr marL="25479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8pPr>
      <a:lvl9pPr marL="3005138" indent="-131763" algn="l" defTabSz="522288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" name="Rectangle 5"/>
          <p:cNvSpPr>
            <a:spLocks noChangeArrowheads="1"/>
          </p:cNvSpPr>
          <p:nvPr/>
        </p:nvSpPr>
        <p:spPr bwMode="auto">
          <a:xfrm>
            <a:off x="0" y="541339"/>
            <a:ext cx="27432000" cy="14685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2228" tIns="26114" rIns="52228" bIns="26114" anchor="t">
            <a:spAutoFit/>
          </a:bodyPr>
          <a:lstStyle>
            <a:lvl1pPr defTabSz="522288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522288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522288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522288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522288"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522288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chemeClr val="bg1"/>
                </a:solidFill>
                <a:latin typeface="Arial Black"/>
                <a:ea typeface="MS PGothic"/>
              </a:rPr>
              <a:t>Improving Stroke Quality Metrics at Trinity Health Grand Rapid</a:t>
            </a:r>
            <a:endParaRPr lang="en-US" altLang="en-US" sz="32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Arial"/>
                <a:ea typeface="MS PGothic"/>
                <a:cs typeface="Arial"/>
              </a:rPr>
              <a:t>Kamalpreet Mann MD, </a:t>
            </a:r>
            <a:r>
              <a:rPr lang="en-US" altLang="en-US" sz="2400" b="1" dirty="0">
                <a:solidFill>
                  <a:schemeClr val="bg1"/>
                </a:solidFill>
                <a:latin typeface="Arial"/>
                <a:ea typeface="MS PGothic"/>
                <a:cs typeface="Arial"/>
              </a:rPr>
              <a:t>Umar Farooq MD, Sheryl Mulder RN, </a:t>
            </a:r>
            <a:endParaRPr lang="en-US" altLang="en-US" sz="2400" b="1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/>
            <a:r>
              <a:rPr lang="en-US" altLang="en-US" sz="2400" b="1" dirty="0">
                <a:solidFill>
                  <a:schemeClr val="bg1"/>
                </a:solidFill>
                <a:latin typeface="Arial"/>
                <a:ea typeface="MS PGothic"/>
                <a:cs typeface="Arial"/>
              </a:rPr>
              <a:t>Trinity Health Grand Rapids Neurology Residency</a:t>
            </a: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8D869C1B-8149-854A-9B94-510081F46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991" y="2715039"/>
            <a:ext cx="7647334" cy="700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dirty="0">
                <a:solidFill>
                  <a:srgbClr val="65297E"/>
                </a:solidFill>
                <a:latin typeface="Calibri" charset="0"/>
                <a:ea typeface="Calibri" charset="0"/>
                <a:cs typeface="Calibri" charset="0"/>
              </a:rPr>
              <a:t>INTRODUCTION</a:t>
            </a:r>
          </a:p>
        </p:txBody>
      </p:sp>
      <p:sp>
        <p:nvSpPr>
          <p:cNvPr id="27" name="Text Box 25">
            <a:extLst>
              <a:ext uri="{FF2B5EF4-FFF2-40B4-BE49-F238E27FC236}">
                <a16:creationId xmlns:a16="http://schemas.microsoft.com/office/drawing/2014/main" id="{12CFA3B1-2624-544D-B0A1-DF9C173E2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43" y="8963741"/>
            <a:ext cx="7814996" cy="6905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cap="all" dirty="0">
                <a:solidFill>
                  <a:srgbClr val="62367B"/>
                </a:solidFill>
                <a:latin typeface="Calibri" charset="0"/>
                <a:ea typeface="Calibri" charset="0"/>
                <a:cs typeface="Calibri" charset="0"/>
              </a:rPr>
              <a:t>Quality improvement GOAL</a:t>
            </a:r>
          </a:p>
        </p:txBody>
      </p:sp>
      <p:sp>
        <p:nvSpPr>
          <p:cNvPr id="29" name="Text Box 135">
            <a:extLst>
              <a:ext uri="{FF2B5EF4-FFF2-40B4-BE49-F238E27FC236}">
                <a16:creationId xmlns:a16="http://schemas.microsoft.com/office/drawing/2014/main" id="{0DF5B694-BA92-9A46-A34E-B23033BDD6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54" y="9560428"/>
            <a:ext cx="7752084" cy="723275"/>
          </a:xfrm>
          <a:prstGeom prst="rect">
            <a:avLst/>
          </a:prstGeom>
          <a:solidFill>
            <a:schemeClr val="bg1"/>
          </a:solidFill>
          <a:ln w="63500">
            <a:solidFill>
              <a:srgbClr val="C6C8CA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>
            <a:spAutoFit/>
          </a:bodyPr>
          <a:lstStyle/>
          <a:p>
            <a:pPr marL="231775" indent="-231775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Increase 90-day </a:t>
            </a:r>
            <a:r>
              <a:rPr lang="en-US" sz="2300" dirty="0" err="1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mRS</a:t>
            </a: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 documentation to </a:t>
            </a:r>
            <a:r>
              <a:rPr lang="en-US" sz="2300" u="sng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&gt;</a:t>
            </a: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90%</a:t>
            </a:r>
          </a:p>
        </p:txBody>
      </p:sp>
      <p:sp>
        <p:nvSpPr>
          <p:cNvPr id="31" name="Text Box 139">
            <a:extLst>
              <a:ext uri="{FF2B5EF4-FFF2-40B4-BE49-F238E27FC236}">
                <a16:creationId xmlns:a16="http://schemas.microsoft.com/office/drawing/2014/main" id="{DE803D9B-EC9B-E943-BE29-E8A188148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54" y="3418016"/>
            <a:ext cx="7752085" cy="5262979"/>
          </a:xfrm>
          <a:prstGeom prst="rect">
            <a:avLst/>
          </a:prstGeom>
          <a:solidFill>
            <a:schemeClr val="bg1"/>
          </a:solidFill>
          <a:ln w="63500">
            <a:solidFill>
              <a:srgbClr val="6B307F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182880" tIns="182880" rIns="182880" bIns="182880" anchor="t">
            <a:spAutoFit/>
          </a:bodyPr>
          <a:lstStyle/>
          <a:p>
            <a:pPr marL="231775" indent="-231775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Modified Rankin Scale (</a:t>
            </a:r>
            <a:r>
              <a:rPr lang="en-US" sz="2400" dirty="0" err="1">
                <a:solidFill>
                  <a:schemeClr val="tx1"/>
                </a:solidFill>
                <a:latin typeface="Calibri"/>
                <a:cs typeface="Calibri"/>
              </a:rPr>
              <a:t>mRS</a:t>
            </a:r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) is globally used for evaluating stroke patient outcomes. </a:t>
            </a:r>
          </a:p>
          <a:p>
            <a:pPr marL="231775" indent="-231775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231775" indent="-231775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Documentation of </a:t>
            </a:r>
            <a:r>
              <a:rPr lang="en-US" sz="2400" dirty="0" err="1">
                <a:solidFill>
                  <a:schemeClr val="tx1"/>
                </a:solidFill>
                <a:latin typeface="Calibri"/>
                <a:cs typeface="Calibri"/>
              </a:rPr>
              <a:t>mRS</a:t>
            </a:r>
            <a:r>
              <a:rPr lang="en-US" sz="2400" dirty="0">
                <a:solidFill>
                  <a:schemeClr val="tx1"/>
                </a:solidFill>
                <a:latin typeface="Calibri"/>
                <a:cs typeface="Calibri"/>
              </a:rPr>
              <a:t> in stroke patients is important to assess changes in progress during pre, peri and post hospitalization.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231775" indent="-231775" defTabSz="3291573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231775" indent="-231775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/>
              </a:rPr>
              <a:t>In 2018, Trinity Health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cs typeface="Calibri"/>
              </a:rPr>
              <a:t>Hauenstein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/>
              </a:rPr>
              <a:t> Neurosciences Stroke Program received certification as a Comprehensive Stroke Center from DNV GL Healthcare.</a:t>
            </a:r>
          </a:p>
          <a:p>
            <a:pPr marL="231775" indent="-231775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sz="1000" dirty="0">
              <a:solidFill>
                <a:schemeClr val="tx1"/>
              </a:solidFill>
              <a:latin typeface="Calibri" pitchFamily="34" charset="0"/>
              <a:cs typeface="Calibri"/>
            </a:endParaRPr>
          </a:p>
          <a:p>
            <a:pPr marL="231775" indent="-231775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/>
              </a:rPr>
              <a:t>Prior to certification there was no requirement to document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cs typeface="Calibri"/>
              </a:rPr>
              <a:t>mRS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/>
              </a:rPr>
              <a:t> on all stroke patients as Joint Commission only required a 90-day </a:t>
            </a:r>
            <a:r>
              <a:rPr lang="en-US" sz="2400" dirty="0" err="1">
                <a:solidFill>
                  <a:schemeClr val="tx1"/>
                </a:solidFill>
                <a:latin typeface="Calibri" pitchFamily="34" charset="0"/>
                <a:cs typeface="Calibri"/>
              </a:rPr>
              <a:t>mRS</a:t>
            </a: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/>
              </a:rPr>
              <a:t> on tPA and thrombectomy patient.</a:t>
            </a:r>
          </a:p>
        </p:txBody>
      </p:sp>
      <p:sp>
        <p:nvSpPr>
          <p:cNvPr id="33" name="Text Box 30">
            <a:extLst>
              <a:ext uri="{FF2B5EF4-FFF2-40B4-BE49-F238E27FC236}">
                <a16:creationId xmlns:a16="http://schemas.microsoft.com/office/drawing/2014/main" id="{548C8776-2619-9744-B442-3A89FB0B6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3934" y="7922115"/>
            <a:ext cx="19049818" cy="8753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8600" tIns="228600" rIns="228600" bIns="228600" anchor="ctr" anchorCtr="1"/>
          <a:lstStyle>
            <a:lvl1pPr defTabSz="4389438">
              <a:defRPr>
                <a:solidFill>
                  <a:schemeClr val="tx1"/>
                </a:solidFill>
                <a:latin typeface="Arial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charset="0"/>
              </a:defRPr>
            </a:lvl5pPr>
            <a:lvl6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43894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3200" b="1" cap="all" dirty="0">
                <a:solidFill>
                  <a:srgbClr val="62367B"/>
                </a:solidFill>
                <a:latin typeface="Calibri"/>
                <a:ea typeface="MS PGothic"/>
                <a:cs typeface="Calibri"/>
              </a:rPr>
              <a:t>Key Findings and next steps</a:t>
            </a:r>
            <a:endParaRPr lang="en-US" sz="2800" b="1" cap="all" dirty="0">
              <a:solidFill>
                <a:srgbClr val="62367B"/>
              </a:solidFill>
              <a:latin typeface="Calibri" charset="0"/>
              <a:cs typeface="Calibri" charset="0"/>
            </a:endParaRP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1397513F-5B9A-8D46-91AD-BAF72FB18B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387345"/>
              </p:ext>
            </p:extLst>
          </p:nvPr>
        </p:nvGraphicFramePr>
        <p:xfrm>
          <a:off x="8842666" y="2933539"/>
          <a:ext cx="18023997" cy="4988579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3107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6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8616">
                <a:tc gridSpan="2">
                  <a:txBody>
                    <a:bodyPr/>
                    <a:lstStyle/>
                    <a:p>
                      <a:pPr marL="0" marR="0" lvl="0" indent="0" algn="ctr" defTabSz="4389438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300" b="1" kern="1200" cap="all" dirty="0">
                          <a:solidFill>
                            <a:srgbClr val="62367B"/>
                          </a:solidFill>
                          <a:latin typeface="Calibri" charset="0"/>
                          <a:cs typeface="Calibri" charset="0"/>
                        </a:rPr>
                        <a:t>QI Description / methods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2053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Intervention / Initiative 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Timeframe: April 2021 through December 2022. 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Initial consult and progress notes: Implemented specialized templates with drop down </a:t>
                      </a:r>
                      <a:r>
                        <a:rPr lang="en-US" sz="2400" dirty="0" err="1">
                          <a:latin typeface="Calibri"/>
                          <a:cs typeface="Calibri"/>
                        </a:rPr>
                        <a:t>mRS.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If the </a:t>
                      </a:r>
                      <a:r>
                        <a:rPr lang="en-US" sz="2400" dirty="0" err="1">
                          <a:latin typeface="Calibri"/>
                          <a:cs typeface="Calibri"/>
                        </a:rPr>
                        <a:t>mRS</a:t>
                      </a:r>
                      <a:r>
                        <a:rPr lang="en-US" sz="2400" dirty="0">
                          <a:latin typeface="Calibri"/>
                          <a:cs typeface="Calibri"/>
                        </a:rPr>
                        <a:t> is not documented, note cannot be signed</a:t>
                      </a: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Education provided to new incoming residents and physical therapists on </a:t>
                      </a:r>
                      <a:r>
                        <a:rPr lang="en-US" sz="2400" dirty="0" err="1">
                          <a:latin typeface="Calibri"/>
                          <a:cs typeface="Calibri"/>
                        </a:rPr>
                        <a:t>mRS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Phone calls 90 days post stroke to document </a:t>
                      </a:r>
                      <a:r>
                        <a:rPr lang="en-US" sz="2400" dirty="0" err="1">
                          <a:latin typeface="Calibri"/>
                          <a:cs typeface="Calibri"/>
                        </a:rPr>
                        <a:t>mRS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  <a:p>
                      <a:pPr marL="342900" lvl="0" indent="-34290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>
                          <a:latin typeface="Calibri"/>
                          <a:cs typeface="Calibri"/>
                        </a:rPr>
                        <a:t>Frequent reminders were sent to residents to document </a:t>
                      </a:r>
                      <a:r>
                        <a:rPr lang="en-US" sz="2400" dirty="0" err="1">
                          <a:latin typeface="Calibri"/>
                          <a:cs typeface="Calibri"/>
                        </a:rPr>
                        <a:t>mRS</a:t>
                      </a:r>
                      <a:endParaRPr lang="en-US" sz="2400" dirty="0">
                        <a:latin typeface="Calibri"/>
                        <a:cs typeface="Calibri"/>
                      </a:endParaRP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3626147"/>
                  </a:ext>
                </a:extLst>
              </a:tr>
              <a:tr h="753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Goals &amp; Key Metrics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55600" marR="0" lvl="0" indent="-35560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lang="en-US" sz="2400" u="sng" baseline="0" dirty="0">
                          <a:latin typeface="Calibri"/>
                          <a:cs typeface="Calibri"/>
                        </a:rPr>
                        <a:t>&gt;</a:t>
                      </a:r>
                      <a:r>
                        <a:rPr lang="en-US" sz="2400" baseline="0" dirty="0">
                          <a:latin typeface="Calibri"/>
                          <a:cs typeface="Calibri"/>
                        </a:rPr>
                        <a:t> 90% documentation of </a:t>
                      </a:r>
                      <a:r>
                        <a:rPr lang="en-US" sz="2400" baseline="0" dirty="0" err="1">
                          <a:latin typeface="Calibri"/>
                          <a:cs typeface="Calibri"/>
                        </a:rPr>
                        <a:t>mRS</a:t>
                      </a:r>
                      <a:r>
                        <a:rPr lang="en-US" sz="2400" baseline="0" dirty="0">
                          <a:latin typeface="Calibri"/>
                          <a:cs typeface="Calibri"/>
                        </a:rPr>
                        <a:t> at 90 days</a:t>
                      </a:r>
                      <a:endParaRPr lang="en-US" sz="2400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7135165"/>
                  </a:ext>
                </a:extLst>
              </a:tr>
              <a:tr h="753955">
                <a:tc>
                  <a:txBody>
                    <a:bodyPr/>
                    <a:lstStyle/>
                    <a:p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Study Setting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296545" marR="0" lvl="0" indent="-296545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charset="0"/>
                        <a:buChar char="•"/>
                      </a:pPr>
                      <a:r>
                        <a:rPr lang="en-US" sz="2400" b="0" i="0" baseline="0" dirty="0">
                          <a:latin typeface="Calibri"/>
                          <a:cs typeface="Calibri"/>
                        </a:rPr>
                        <a:t>Inpatient and outpatient neurology </a:t>
                      </a:r>
                    </a:p>
                  </a:txBody>
                  <a:tcPr anchor="ctr"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0" name="Picture 19">
            <a:extLst>
              <a:ext uri="{FF2B5EF4-FFF2-40B4-BE49-F238E27FC236}">
                <a16:creationId xmlns:a16="http://schemas.microsoft.com/office/drawing/2014/main" id="{8EDD7235-604C-7543-9273-BF8BF5BF47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0143" y="-126999"/>
            <a:ext cx="7315215" cy="2743206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4AC84B3A-D4F2-C82B-3E6A-CCFC30373B6E}"/>
              </a:ext>
            </a:extLst>
          </p:cNvPr>
          <p:cNvGrpSpPr/>
          <p:nvPr/>
        </p:nvGrpSpPr>
        <p:grpSpPr>
          <a:xfrm>
            <a:off x="960841" y="10590415"/>
            <a:ext cx="6693580" cy="5468098"/>
            <a:chOff x="661028" y="9766082"/>
            <a:chExt cx="6693580" cy="6293827"/>
          </a:xfrm>
        </p:grpSpPr>
        <p:sp>
          <p:nvSpPr>
            <p:cNvPr id="28" name="Text Box 25">
              <a:extLst>
                <a:ext uri="{FF2B5EF4-FFF2-40B4-BE49-F238E27FC236}">
                  <a16:creationId xmlns:a16="http://schemas.microsoft.com/office/drawing/2014/main" id="{CFFD162E-DF92-3844-9459-61E7AEEAEC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028" y="9766082"/>
              <a:ext cx="6693580" cy="6905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prstDash val="sysDot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28600" tIns="228600" rIns="228600" bIns="228600" anchor="ctr" anchorCtr="1"/>
            <a:lstStyle>
              <a:lvl1pPr defTabSz="4389438">
                <a:defRPr>
                  <a:solidFill>
                    <a:schemeClr val="tx1"/>
                  </a:solidFill>
                  <a:latin typeface="Arial" charset="0"/>
                </a:defRPr>
              </a:lvl1pPr>
              <a:lvl2pPr defTabSz="4389438">
                <a:defRPr>
                  <a:solidFill>
                    <a:schemeClr val="tx1"/>
                  </a:solidFill>
                  <a:latin typeface="Arial" charset="0"/>
                </a:defRPr>
              </a:lvl2pPr>
              <a:lvl3pPr defTabSz="4389438">
                <a:defRPr>
                  <a:solidFill>
                    <a:schemeClr val="tx1"/>
                  </a:solidFill>
                  <a:latin typeface="Arial" charset="0"/>
                </a:defRPr>
              </a:lvl3pPr>
              <a:lvl4pPr defTabSz="4389438">
                <a:defRPr>
                  <a:solidFill>
                    <a:schemeClr val="tx1"/>
                  </a:solidFill>
                  <a:latin typeface="Arial" charset="0"/>
                </a:defRPr>
              </a:lvl4pPr>
              <a:lvl5pPr defTabSz="4389438">
                <a:defRPr>
                  <a:solidFill>
                    <a:schemeClr val="tx1"/>
                  </a:solidFill>
                  <a:latin typeface="Arial" charset="0"/>
                </a:defRPr>
              </a:lvl5pPr>
              <a:lvl6pPr defTabSz="4389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defTabSz="4389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defTabSz="4389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defTabSz="4389438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sz="3200" b="1" cap="all" dirty="0">
                  <a:solidFill>
                    <a:srgbClr val="62367B"/>
                  </a:solidFill>
                  <a:latin typeface="Calibri" charset="0"/>
                  <a:ea typeface="Calibri" charset="0"/>
                  <a:cs typeface="Calibri" charset="0"/>
                </a:rPr>
                <a:t>Quality Initiative</a:t>
              </a:r>
            </a:p>
          </p:txBody>
        </p:sp>
        <p:graphicFrame>
          <p:nvGraphicFramePr>
            <p:cNvPr id="6530" name="Diagram 6530">
              <a:extLst>
                <a:ext uri="{FF2B5EF4-FFF2-40B4-BE49-F238E27FC236}">
                  <a16:creationId xmlns:a16="http://schemas.microsoft.com/office/drawing/2014/main" id="{DF6FC263-1671-28B3-9EB5-1D376AC524F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695857064"/>
                </p:ext>
              </p:extLst>
            </p:nvPr>
          </p:nvGraphicFramePr>
          <p:xfrm>
            <a:off x="705525" y="10459464"/>
            <a:ext cx="6589058" cy="560044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</p:grpSp>
      <p:sp>
        <p:nvSpPr>
          <p:cNvPr id="6159" name="Text Box 135">
            <a:extLst>
              <a:ext uri="{FF2B5EF4-FFF2-40B4-BE49-F238E27FC236}">
                <a16:creationId xmlns:a16="http://schemas.microsoft.com/office/drawing/2014/main" id="{D3960C3B-C3FE-DED7-25DD-DBB45F5FF6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42667" y="14157141"/>
            <a:ext cx="17961084" cy="1923604"/>
          </a:xfrm>
          <a:prstGeom prst="rect">
            <a:avLst/>
          </a:prstGeom>
          <a:solidFill>
            <a:schemeClr val="bg1"/>
          </a:solidFill>
          <a:ln w="63500">
            <a:solidFill>
              <a:srgbClr val="C6C8CA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182880" tIns="182880" rIns="182880" bIns="182880" anchor="t">
            <a:spAutoFit/>
          </a:bodyPr>
          <a:lstStyle/>
          <a:p>
            <a:pPr marL="457200" indent="-457200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After implementation and initial issues related to the pandemic, post March of 2021, targeted 90-day documentation of </a:t>
            </a:r>
            <a:r>
              <a:rPr lang="en-US" sz="2300" dirty="0" err="1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mRS</a:t>
            </a: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 has remained fairly steady with a few shortfalls of the target goal (Figure 1). </a:t>
            </a:r>
          </a:p>
          <a:p>
            <a:pPr marL="457200" indent="-457200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Monitoring of </a:t>
            </a:r>
            <a:r>
              <a:rPr lang="en-US" sz="2300" dirty="0" err="1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mRS</a:t>
            </a:r>
            <a:r>
              <a:rPr lang="en-US" sz="2300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 documentation and continued education are ongoing.</a:t>
            </a:r>
          </a:p>
          <a:p>
            <a:pPr marL="457200" indent="-457200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sz="900" dirty="0">
              <a:solidFill>
                <a:schemeClr val="tx1"/>
              </a:solidFill>
              <a:latin typeface="Calibri"/>
              <a:ea typeface="Calibri" charset="0"/>
              <a:cs typeface="Calibri"/>
            </a:endParaRPr>
          </a:p>
          <a:p>
            <a:pPr marL="457200" indent="-457200" defTabSz="3291573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r>
              <a:rPr lang="en-US" sz="2300" b="1" dirty="0">
                <a:solidFill>
                  <a:schemeClr val="tx1"/>
                </a:solidFill>
                <a:latin typeface="Calibri"/>
                <a:ea typeface="Calibri" charset="0"/>
                <a:cs typeface="Calibri"/>
              </a:rPr>
              <a:t>Special thanks to Sheryl Mulder for making this project happen!</a:t>
            </a:r>
          </a:p>
        </p:txBody>
      </p:sp>
      <p:sp>
        <p:nvSpPr>
          <p:cNvPr id="6192" name="Rectangle 6191">
            <a:extLst>
              <a:ext uri="{FF2B5EF4-FFF2-40B4-BE49-F238E27FC236}">
                <a16:creationId xmlns:a16="http://schemas.microsoft.com/office/drawing/2014/main" id="{D3C9F958-FFA2-580A-E6BF-1FDB2440507E}"/>
              </a:ext>
            </a:extLst>
          </p:cNvPr>
          <p:cNvSpPr/>
          <p:nvPr/>
        </p:nvSpPr>
        <p:spPr>
          <a:xfrm>
            <a:off x="8856558" y="8771009"/>
            <a:ext cx="18010105" cy="5212080"/>
          </a:xfrm>
          <a:prstGeom prst="rect">
            <a:avLst/>
          </a:prstGeom>
          <a:solidFill>
            <a:schemeClr val="bg1"/>
          </a:solidFill>
          <a:ln w="63500">
            <a:solidFill>
              <a:srgbClr val="ADCD6D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 anchor="t">
            <a:noAutofit/>
          </a:bodyPr>
          <a:lstStyle/>
          <a:p>
            <a:pPr marL="457200" indent="-457200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sz="1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  <a:p>
            <a:pPr marL="457200" indent="-457200" defTabSz="3291573"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</a:pPr>
            <a:endParaRPr lang="en-US" sz="24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70DE4FED-2494-4F8B-85FA-C6657DC1D0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569475"/>
              </p:ext>
            </p:extLst>
          </p:nvPr>
        </p:nvGraphicFramePr>
        <p:xfrm>
          <a:off x="10001284" y="8892527"/>
          <a:ext cx="15673353" cy="4752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23" name="TextBox 22">
            <a:extLst>
              <a:ext uri="{FF2B5EF4-FFF2-40B4-BE49-F238E27FC236}">
                <a16:creationId xmlns:a16="http://schemas.microsoft.com/office/drawing/2014/main" id="{75255177-8902-4EA7-6186-A356C2A5EE8D}"/>
              </a:ext>
            </a:extLst>
          </p:cNvPr>
          <p:cNvSpPr txBox="1"/>
          <p:nvPr/>
        </p:nvSpPr>
        <p:spPr>
          <a:xfrm>
            <a:off x="15430718" y="13502961"/>
            <a:ext cx="991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2021</a:t>
            </a:r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0780BE0E-F0A4-8DBC-7053-FA5A031693B7}"/>
              </a:ext>
            </a:extLst>
          </p:cNvPr>
          <p:cNvSpPr/>
          <p:nvPr/>
        </p:nvSpPr>
        <p:spPr bwMode="auto">
          <a:xfrm rot="16200000">
            <a:off x="22165261" y="10790946"/>
            <a:ext cx="380800" cy="5923579"/>
          </a:xfrm>
          <a:prstGeom prst="leftBrace">
            <a:avLst>
              <a:gd name="adj1" fmla="val 8333"/>
              <a:gd name="adj2" fmla="val 502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2508250" eaLnBrk="1" hangingPunct="1"/>
            <a:endParaRPr lang="en-US">
              <a:latin typeface="Arial" charset="0"/>
            </a:endParaRPr>
          </a:p>
        </p:txBody>
      </p:sp>
      <p:sp>
        <p:nvSpPr>
          <p:cNvPr id="30" name="Left Brace 29">
            <a:extLst>
              <a:ext uri="{FF2B5EF4-FFF2-40B4-BE49-F238E27FC236}">
                <a16:creationId xmlns:a16="http://schemas.microsoft.com/office/drawing/2014/main" id="{E83D17DA-23D7-5E19-F6FE-BBB5F12C5444}"/>
              </a:ext>
            </a:extLst>
          </p:cNvPr>
          <p:cNvSpPr/>
          <p:nvPr/>
        </p:nvSpPr>
        <p:spPr bwMode="auto">
          <a:xfrm rot="16200000">
            <a:off x="15734367" y="10789789"/>
            <a:ext cx="383944" cy="5922751"/>
          </a:xfrm>
          <a:prstGeom prst="leftBrace">
            <a:avLst>
              <a:gd name="adj1" fmla="val 8333"/>
              <a:gd name="adj2" fmla="val 502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2508250" eaLnBrk="1" hangingPunct="1"/>
            <a:endParaRPr lang="en-US">
              <a:latin typeface="Arial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94C9F4-CF5D-36D6-BD85-EB274F9F4A47}"/>
              </a:ext>
            </a:extLst>
          </p:cNvPr>
          <p:cNvSpPr txBox="1"/>
          <p:nvPr/>
        </p:nvSpPr>
        <p:spPr>
          <a:xfrm>
            <a:off x="21860039" y="13467296"/>
            <a:ext cx="991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2022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A2F06F-995C-BCF5-C9A7-85BC5A0F1E0F}"/>
              </a:ext>
            </a:extLst>
          </p:cNvPr>
          <p:cNvSpPr txBox="1"/>
          <p:nvPr/>
        </p:nvSpPr>
        <p:spPr>
          <a:xfrm>
            <a:off x="11499696" y="13523844"/>
            <a:ext cx="991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alibri" panose="020F0502020204030204" pitchFamily="34" charset="0"/>
                <a:cs typeface="Calibri" panose="020F0502020204030204" pitchFamily="34" charset="0"/>
              </a:rPr>
              <a:t>2020</a:t>
            </a:r>
          </a:p>
        </p:txBody>
      </p:sp>
      <p:sp>
        <p:nvSpPr>
          <p:cNvPr id="36" name="Left Brace 35">
            <a:extLst>
              <a:ext uri="{FF2B5EF4-FFF2-40B4-BE49-F238E27FC236}">
                <a16:creationId xmlns:a16="http://schemas.microsoft.com/office/drawing/2014/main" id="{E6105FB5-F3B3-A5EF-CB9D-EF5CB12801BC}"/>
              </a:ext>
            </a:extLst>
          </p:cNvPr>
          <p:cNvSpPr/>
          <p:nvPr/>
        </p:nvSpPr>
        <p:spPr bwMode="auto">
          <a:xfrm rot="16200000">
            <a:off x="11799276" y="13240740"/>
            <a:ext cx="318872" cy="1085919"/>
          </a:xfrm>
          <a:prstGeom prst="leftBrace">
            <a:avLst>
              <a:gd name="adj1" fmla="val 8333"/>
              <a:gd name="adj2" fmla="val 5025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2508250" eaLnBrk="1" hangingPunct="1"/>
            <a:endParaRPr lang="en-US">
              <a:latin typeface="Arial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5D73A1-0AE5-38E9-D118-ADD30F3302BE}"/>
              </a:ext>
            </a:extLst>
          </p:cNvPr>
          <p:cNvSpPr txBox="1"/>
          <p:nvPr/>
        </p:nvSpPr>
        <p:spPr>
          <a:xfrm>
            <a:off x="25547523" y="9570268"/>
            <a:ext cx="6699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7021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</a:t>
            </a:r>
            <a:r>
              <a:rPr lang="en-US" sz="1400" b="1" u="sng" dirty="0">
                <a:solidFill>
                  <a:srgbClr val="7021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sz="1400" b="1" dirty="0">
                <a:solidFill>
                  <a:srgbClr val="70213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90%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94D17FDD-A04A-833C-CDBD-1121570E3B74}"/>
              </a:ext>
            </a:extLst>
          </p:cNvPr>
          <p:cNvCxnSpPr>
            <a:cxnSpLocks/>
          </p:cNvCxnSpPr>
          <p:nvPr/>
        </p:nvCxnSpPr>
        <p:spPr bwMode="auto">
          <a:xfrm>
            <a:off x="11112566" y="9831878"/>
            <a:ext cx="14434957" cy="0"/>
          </a:xfrm>
          <a:prstGeom prst="line">
            <a:avLst/>
          </a:prstGeom>
          <a:solidFill>
            <a:schemeClr val="accent1"/>
          </a:solidFill>
          <a:ln w="44450" cap="flat" cmpd="sng" algn="ctr">
            <a:solidFill>
              <a:srgbClr val="702138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Custom Design">
  <a:themeElements>
    <a:clrScheme name="4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5082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6013</TotalTime>
  <Words>309</Words>
  <Application>Microsoft Office PowerPoint</Application>
  <PresentationFormat>Custom</PresentationFormat>
  <Paragraphs>47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4_Custom Design</vt:lpstr>
      <vt:lpstr>PowerPoint Presentation</vt:lpstr>
    </vt:vector>
  </TitlesOfParts>
  <Company>www.posterpresentations.com</Company>
  <LinksUpToDate>false</LinksUpToDate>
  <SharedDoc>false</SharedDoc>
  <HyperlinkBase>http://www.posterpresentations.com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48x36 Poster Template</dc:title>
  <dc:creator>Michael C. Bishop, MD  FAAFP, Program Director</dc:creator>
  <cp:lastModifiedBy>Tracy Koehler</cp:lastModifiedBy>
  <cp:revision>567</cp:revision>
  <dcterms:created xsi:type="dcterms:W3CDTF">2005-05-18T01:24:28Z</dcterms:created>
  <dcterms:modified xsi:type="dcterms:W3CDTF">2023-05-08T13:16:50Z</dcterms:modified>
</cp:coreProperties>
</file>