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4.xml" ContentType="application/vnd.openxmlformats-officedocument.presentationml.notesSlide+xml"/>
  <Override PartName="/ppt/media/image12.jpg" ContentType="image/jpg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5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6.xml" ContentType="application/vnd.openxmlformats-officedocument.presentationml.notesSlide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tags/tag1.xml" ContentType="application/vnd.openxmlformats-officedocument.presentationml.tags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5"/>
  </p:sldMasterIdLst>
  <p:notesMasterIdLst>
    <p:notesMasterId r:id="rId42"/>
  </p:notesMasterIdLst>
  <p:handoutMasterIdLst>
    <p:handoutMasterId r:id="rId43"/>
  </p:handoutMasterIdLst>
  <p:sldIdLst>
    <p:sldId id="306" r:id="rId6"/>
    <p:sldId id="1043" r:id="rId7"/>
    <p:sldId id="300" r:id="rId8"/>
    <p:sldId id="325" r:id="rId9"/>
    <p:sldId id="311" r:id="rId10"/>
    <p:sldId id="301" r:id="rId11"/>
    <p:sldId id="312" r:id="rId12"/>
    <p:sldId id="427" r:id="rId13"/>
    <p:sldId id="432" r:id="rId14"/>
    <p:sldId id="320" r:id="rId15"/>
    <p:sldId id="428" r:id="rId16"/>
    <p:sldId id="1042" r:id="rId17"/>
    <p:sldId id="327" r:id="rId18"/>
    <p:sldId id="328" r:id="rId19"/>
    <p:sldId id="336" r:id="rId20"/>
    <p:sldId id="321" r:id="rId21"/>
    <p:sldId id="1030" r:id="rId22"/>
    <p:sldId id="433" r:id="rId23"/>
    <p:sldId id="1031" r:id="rId24"/>
    <p:sldId id="318" r:id="rId25"/>
    <p:sldId id="1034" r:id="rId26"/>
    <p:sldId id="1035" r:id="rId27"/>
    <p:sldId id="1036" r:id="rId28"/>
    <p:sldId id="1037" r:id="rId29"/>
    <p:sldId id="1038" r:id="rId30"/>
    <p:sldId id="1027" r:id="rId31"/>
    <p:sldId id="348" r:id="rId32"/>
    <p:sldId id="1039" r:id="rId33"/>
    <p:sldId id="338" r:id="rId34"/>
    <p:sldId id="330" r:id="rId35"/>
    <p:sldId id="339" r:id="rId36"/>
    <p:sldId id="340" r:id="rId37"/>
    <p:sldId id="1032" r:id="rId38"/>
    <p:sldId id="1040" r:id="rId39"/>
    <p:sldId id="1033" r:id="rId40"/>
    <p:sldId id="310" r:id="rId41"/>
  </p:sldIdLst>
  <p:sldSz cx="9144000" cy="5143500" type="screen16x9"/>
  <p:notesSz cx="7007225" cy="9293225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005">
          <p15:clr>
            <a:srgbClr val="A4A3A4"/>
          </p15:clr>
        </p15:guide>
        <p15:guide id="2" pos="62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27" userDrawn="1">
          <p15:clr>
            <a:srgbClr val="A4A3A4"/>
          </p15:clr>
        </p15:guide>
        <p15:guide id="2" pos="2207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9D156"/>
    <a:srgbClr val="6E2585"/>
    <a:srgbClr val="4C9D2F"/>
    <a:srgbClr val="658D1B"/>
    <a:srgbClr val="54565B"/>
    <a:srgbClr val="312C2B"/>
    <a:srgbClr val="443D3E"/>
    <a:srgbClr val="249AD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79D5FD9-20A1-420C-9C46-9F0FDBC2D2AF}" v="22" dt="2025-02-05T18:27:20.030"/>
    <p1510:client id="{D5A82ACD-4465-4679-B9DA-909829D1F04B}" v="1" dt="2025-02-05T17:03:34.012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1E171933-4619-4E11-9A3F-F7608DF75F80}" styleName="Medium Style 1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74C1A8A3-306A-4EB7-A6B1-4F7E0EB9C5D6}" styleName="Medium Style 3 - Accent 5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2A488322-F2BA-4B5B-9748-0D474271808F}" styleName="Medium Style 3 - Acc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EB344D84-9AFB-497E-A393-DC336BA19D2E}" styleName="Medium Style 3 - Accent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8EC20E35-A176-4012-BC5E-935CFFF8708E}" styleName="Medium Style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304" autoAdjust="0"/>
    <p:restoredTop sz="95846" autoAdjust="0"/>
  </p:normalViewPr>
  <p:slideViewPr>
    <p:cSldViewPr snapToGrid="0" snapToObjects="1" showGuides="1">
      <p:cViewPr varScale="1">
        <p:scale>
          <a:sx n="104" d="100"/>
          <a:sy n="104" d="100"/>
        </p:scale>
        <p:origin x="1003" y="72"/>
      </p:cViewPr>
      <p:guideLst>
        <p:guide orient="horz" pos="3005"/>
        <p:guide pos="62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napToObjects="1">
      <p:cViewPr varScale="1">
        <p:scale>
          <a:sx n="84" d="100"/>
          <a:sy n="84" d="100"/>
        </p:scale>
        <p:origin x="-3756" y="-72"/>
      </p:cViewPr>
      <p:guideLst>
        <p:guide orient="horz" pos="2927"/>
        <p:guide pos="2207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9" Type="http://schemas.openxmlformats.org/officeDocument/2006/relationships/slide" Target="slides/slide34.xml"/><Relationship Id="rId21" Type="http://schemas.openxmlformats.org/officeDocument/2006/relationships/slide" Target="slides/slide16.xml"/><Relationship Id="rId34" Type="http://schemas.openxmlformats.org/officeDocument/2006/relationships/slide" Target="slides/slide29.xml"/><Relationship Id="rId42" Type="http://schemas.openxmlformats.org/officeDocument/2006/relationships/notesMaster" Target="notesMasters/notesMaster1.xml"/><Relationship Id="rId47" Type="http://schemas.openxmlformats.org/officeDocument/2006/relationships/tableStyles" Target="tableStyles.xml"/><Relationship Id="rId7" Type="http://schemas.openxmlformats.org/officeDocument/2006/relationships/slide" Target="slides/slide2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9" Type="http://schemas.openxmlformats.org/officeDocument/2006/relationships/slide" Target="slides/slide24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slide" Target="slides/slide27.xml"/><Relationship Id="rId37" Type="http://schemas.openxmlformats.org/officeDocument/2006/relationships/slide" Target="slides/slide32.xml"/><Relationship Id="rId40" Type="http://schemas.openxmlformats.org/officeDocument/2006/relationships/slide" Target="slides/slide35.xml"/><Relationship Id="rId45" Type="http://schemas.openxmlformats.org/officeDocument/2006/relationships/viewProps" Target="viewProps.xml"/><Relationship Id="rId5" Type="http://schemas.openxmlformats.org/officeDocument/2006/relationships/slideMaster" Target="slideMasters/slideMaster1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slide" Target="slides/slide31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slide" Target="slides/slide26.xml"/><Relationship Id="rId44" Type="http://schemas.openxmlformats.org/officeDocument/2006/relationships/presProps" Target="presProps.xml"/><Relationship Id="rId4" Type="http://schemas.openxmlformats.org/officeDocument/2006/relationships/customXml" Target="../customXml/item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35" Type="http://schemas.openxmlformats.org/officeDocument/2006/relationships/slide" Target="slides/slide30.xml"/><Relationship Id="rId43" Type="http://schemas.openxmlformats.org/officeDocument/2006/relationships/handoutMaster" Target="handoutMasters/handoutMaster1.xml"/><Relationship Id="rId48" Type="http://schemas.microsoft.com/office/2015/10/relationships/revisionInfo" Target="revisionInfo.xml"/><Relationship Id="rId8" Type="http://schemas.openxmlformats.org/officeDocument/2006/relationships/slide" Target="slides/slide3.xml"/><Relationship Id="rId3" Type="http://schemas.openxmlformats.org/officeDocument/2006/relationships/customXml" Target="../customXml/item3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slide" Target="slides/slide28.xml"/><Relationship Id="rId38" Type="http://schemas.openxmlformats.org/officeDocument/2006/relationships/slide" Target="slides/slide33.xml"/><Relationship Id="rId46" Type="http://schemas.openxmlformats.org/officeDocument/2006/relationships/theme" Target="theme/theme1.xml"/><Relationship Id="rId20" Type="http://schemas.openxmlformats.org/officeDocument/2006/relationships/slide" Target="slides/slide15.xml"/><Relationship Id="rId41" Type="http://schemas.openxmlformats.org/officeDocument/2006/relationships/slide" Target="slides/slide36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A82387C-949A-484E-8D10-82CAA4033357}" type="doc">
      <dgm:prSet loTypeId="urn:microsoft.com/office/officeart/2005/8/layout/hList1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6FBA7E00-4F10-49FA-9EDE-FA63B4803974}">
      <dgm:prSet phldrT="[Text]"/>
      <dgm:spPr/>
      <dgm:t>
        <a:bodyPr/>
        <a:lstStyle/>
        <a:p>
          <a:r>
            <a:rPr lang="en-US" dirty="0"/>
            <a:t>Verbal</a:t>
          </a:r>
        </a:p>
      </dgm:t>
    </dgm:pt>
    <dgm:pt modelId="{E1D3A002-C5DC-4841-92B5-E82148D06AF3}" type="parTrans" cxnId="{C3615A42-5780-43FF-8CF2-B5252C763831}">
      <dgm:prSet/>
      <dgm:spPr/>
      <dgm:t>
        <a:bodyPr/>
        <a:lstStyle/>
        <a:p>
          <a:endParaRPr lang="en-US"/>
        </a:p>
      </dgm:t>
    </dgm:pt>
    <dgm:pt modelId="{9E248A79-4D25-415E-BABB-4B7268F895F2}" type="sibTrans" cxnId="{C3615A42-5780-43FF-8CF2-B5252C763831}">
      <dgm:prSet/>
      <dgm:spPr/>
      <dgm:t>
        <a:bodyPr/>
        <a:lstStyle/>
        <a:p>
          <a:endParaRPr lang="en-US"/>
        </a:p>
      </dgm:t>
    </dgm:pt>
    <dgm:pt modelId="{3744DECA-23C8-4374-9938-CE6473660E05}">
      <dgm:prSet phldrT="[Text]"/>
      <dgm:spPr/>
      <dgm:t>
        <a:bodyPr/>
        <a:lstStyle/>
        <a:p>
          <a:r>
            <a:rPr lang="en-US" dirty="0"/>
            <a:t>Positive Reinforcement</a:t>
          </a:r>
        </a:p>
      </dgm:t>
    </dgm:pt>
    <dgm:pt modelId="{4E6E64C1-3FEB-440F-BDE2-4F1B0089B259}" type="parTrans" cxnId="{5A2BC576-B74F-4D9F-8B8A-3A22EF6348BF}">
      <dgm:prSet/>
      <dgm:spPr/>
      <dgm:t>
        <a:bodyPr/>
        <a:lstStyle/>
        <a:p>
          <a:endParaRPr lang="en-US"/>
        </a:p>
      </dgm:t>
    </dgm:pt>
    <dgm:pt modelId="{C3432BBA-3022-4F5C-87C9-7B36673D26F9}" type="sibTrans" cxnId="{5A2BC576-B74F-4D9F-8B8A-3A22EF6348BF}">
      <dgm:prSet/>
      <dgm:spPr/>
      <dgm:t>
        <a:bodyPr/>
        <a:lstStyle/>
        <a:p>
          <a:endParaRPr lang="en-US"/>
        </a:p>
      </dgm:t>
    </dgm:pt>
    <dgm:pt modelId="{F81EA55A-3C22-4DCC-9067-52509816DCA9}">
      <dgm:prSet phldrT="[Text]"/>
      <dgm:spPr/>
      <dgm:t>
        <a:bodyPr/>
        <a:lstStyle/>
        <a:p>
          <a:r>
            <a:rPr lang="en-US" dirty="0"/>
            <a:t>Remembering</a:t>
          </a:r>
        </a:p>
      </dgm:t>
    </dgm:pt>
    <dgm:pt modelId="{58D82C4B-36A4-4008-9252-567356D163D1}" type="parTrans" cxnId="{2A7359D1-AEAC-4F9E-8027-E5E967FE5436}">
      <dgm:prSet/>
      <dgm:spPr/>
      <dgm:t>
        <a:bodyPr/>
        <a:lstStyle/>
        <a:p>
          <a:endParaRPr lang="en-US"/>
        </a:p>
      </dgm:t>
    </dgm:pt>
    <dgm:pt modelId="{88FF3C3F-A222-43EB-9DF9-E1F60A3B8777}" type="sibTrans" cxnId="{2A7359D1-AEAC-4F9E-8027-E5E967FE5436}">
      <dgm:prSet/>
      <dgm:spPr/>
      <dgm:t>
        <a:bodyPr/>
        <a:lstStyle/>
        <a:p>
          <a:endParaRPr lang="en-US"/>
        </a:p>
      </dgm:t>
    </dgm:pt>
    <dgm:pt modelId="{73813FD8-07D2-4362-A338-BAB1C6188943}">
      <dgm:prSet phldrT="[Text]"/>
      <dgm:spPr/>
      <dgm:t>
        <a:bodyPr/>
        <a:lstStyle/>
        <a:p>
          <a:r>
            <a:rPr lang="en-US" dirty="0"/>
            <a:t>Non-Verbal</a:t>
          </a:r>
        </a:p>
      </dgm:t>
    </dgm:pt>
    <dgm:pt modelId="{373190FF-335D-4F52-848D-9132933DF961}" type="parTrans" cxnId="{EB43B590-9A18-4BEB-95C7-BAA1EF8D1D02}">
      <dgm:prSet/>
      <dgm:spPr/>
      <dgm:t>
        <a:bodyPr/>
        <a:lstStyle/>
        <a:p>
          <a:endParaRPr lang="en-US"/>
        </a:p>
      </dgm:t>
    </dgm:pt>
    <dgm:pt modelId="{614FD859-F4D1-4C5A-8B67-89C200CADC0F}" type="sibTrans" cxnId="{EB43B590-9A18-4BEB-95C7-BAA1EF8D1D02}">
      <dgm:prSet/>
      <dgm:spPr/>
      <dgm:t>
        <a:bodyPr/>
        <a:lstStyle/>
        <a:p>
          <a:endParaRPr lang="en-US"/>
        </a:p>
      </dgm:t>
    </dgm:pt>
    <dgm:pt modelId="{E404FCBD-7BE2-4A9E-A9A8-4E8FD72093AD}">
      <dgm:prSet phldrT="[Text]"/>
      <dgm:spPr/>
      <dgm:t>
        <a:bodyPr/>
        <a:lstStyle/>
        <a:p>
          <a:r>
            <a:rPr lang="en-US" dirty="0"/>
            <a:t>Eye contact</a:t>
          </a:r>
        </a:p>
      </dgm:t>
    </dgm:pt>
    <dgm:pt modelId="{FBBDF5B4-A22C-4795-95D9-87DFC2D7653A}" type="parTrans" cxnId="{40EB97B4-0A02-436E-B20B-FD8A5F5A00EE}">
      <dgm:prSet/>
      <dgm:spPr/>
      <dgm:t>
        <a:bodyPr/>
        <a:lstStyle/>
        <a:p>
          <a:endParaRPr lang="en-US"/>
        </a:p>
      </dgm:t>
    </dgm:pt>
    <dgm:pt modelId="{96C21C85-FB56-40FA-9E45-C5B4E942D811}" type="sibTrans" cxnId="{40EB97B4-0A02-436E-B20B-FD8A5F5A00EE}">
      <dgm:prSet/>
      <dgm:spPr/>
      <dgm:t>
        <a:bodyPr/>
        <a:lstStyle/>
        <a:p>
          <a:endParaRPr lang="en-US"/>
        </a:p>
      </dgm:t>
    </dgm:pt>
    <dgm:pt modelId="{6BBB34E2-DE0A-4B25-82A8-87058DBA6C0D}">
      <dgm:prSet phldrT="[Text]"/>
      <dgm:spPr/>
      <dgm:t>
        <a:bodyPr/>
        <a:lstStyle/>
        <a:p>
          <a:r>
            <a:rPr lang="en-US" dirty="0"/>
            <a:t>Smile</a:t>
          </a:r>
        </a:p>
      </dgm:t>
    </dgm:pt>
    <dgm:pt modelId="{F4206D39-B3E2-46B9-8C55-A4BA0BC3E6D5}" type="parTrans" cxnId="{F21EFD30-EC70-40A9-AE6C-1DAFF9ADEDEC}">
      <dgm:prSet/>
      <dgm:spPr/>
      <dgm:t>
        <a:bodyPr/>
        <a:lstStyle/>
        <a:p>
          <a:endParaRPr lang="en-US"/>
        </a:p>
      </dgm:t>
    </dgm:pt>
    <dgm:pt modelId="{8762584D-731D-4B8B-8F7E-47E5E5765667}" type="sibTrans" cxnId="{F21EFD30-EC70-40A9-AE6C-1DAFF9ADEDEC}">
      <dgm:prSet/>
      <dgm:spPr/>
      <dgm:t>
        <a:bodyPr/>
        <a:lstStyle/>
        <a:p>
          <a:endParaRPr lang="en-US"/>
        </a:p>
      </dgm:t>
    </dgm:pt>
    <dgm:pt modelId="{07F58649-A6F7-4B55-9862-79BDA33BBB5F}">
      <dgm:prSet phldrT="[Text]"/>
      <dgm:spPr/>
      <dgm:t>
        <a:bodyPr/>
        <a:lstStyle/>
        <a:p>
          <a:r>
            <a:rPr lang="en-US" dirty="0"/>
            <a:t>Head nod</a:t>
          </a:r>
        </a:p>
      </dgm:t>
    </dgm:pt>
    <dgm:pt modelId="{33962D8C-091D-4906-87BF-C363A1DC6CDC}" type="parTrans" cxnId="{0E528E85-624D-4CD6-A21D-6F4E2E83AD93}">
      <dgm:prSet/>
      <dgm:spPr/>
      <dgm:t>
        <a:bodyPr/>
        <a:lstStyle/>
        <a:p>
          <a:endParaRPr lang="en-US"/>
        </a:p>
      </dgm:t>
    </dgm:pt>
    <dgm:pt modelId="{12D7168F-05D3-43F1-A079-8C35956203B7}" type="sibTrans" cxnId="{0E528E85-624D-4CD6-A21D-6F4E2E83AD93}">
      <dgm:prSet/>
      <dgm:spPr/>
      <dgm:t>
        <a:bodyPr/>
        <a:lstStyle/>
        <a:p>
          <a:endParaRPr lang="en-US"/>
        </a:p>
      </dgm:t>
    </dgm:pt>
    <dgm:pt modelId="{9DCC385A-5A24-4D16-8CC8-4D41A61A5DDD}">
      <dgm:prSet phldrT="[Text]"/>
      <dgm:spPr/>
      <dgm:t>
        <a:bodyPr/>
        <a:lstStyle/>
        <a:p>
          <a:r>
            <a:rPr lang="en-US" dirty="0"/>
            <a:t>Posture</a:t>
          </a:r>
        </a:p>
      </dgm:t>
    </dgm:pt>
    <dgm:pt modelId="{7D6FA78C-87BB-491C-ACF6-BB2E542EBD64}" type="parTrans" cxnId="{14939267-FFE1-4DC5-BC1A-D70D8E5C9A6C}">
      <dgm:prSet/>
      <dgm:spPr/>
      <dgm:t>
        <a:bodyPr/>
        <a:lstStyle/>
        <a:p>
          <a:endParaRPr lang="en-US"/>
        </a:p>
      </dgm:t>
    </dgm:pt>
    <dgm:pt modelId="{3AED2490-7414-4014-8024-EF3FF5C30FBD}" type="sibTrans" cxnId="{14939267-FFE1-4DC5-BC1A-D70D8E5C9A6C}">
      <dgm:prSet/>
      <dgm:spPr/>
      <dgm:t>
        <a:bodyPr/>
        <a:lstStyle/>
        <a:p>
          <a:endParaRPr lang="en-US"/>
        </a:p>
      </dgm:t>
    </dgm:pt>
    <dgm:pt modelId="{6FB06B29-B53C-4661-8708-55754875A1DE}">
      <dgm:prSet phldrT="[Text]"/>
      <dgm:spPr/>
      <dgm:t>
        <a:bodyPr/>
        <a:lstStyle/>
        <a:p>
          <a:r>
            <a:rPr lang="en-US" dirty="0"/>
            <a:t>Focus</a:t>
          </a:r>
        </a:p>
      </dgm:t>
    </dgm:pt>
    <dgm:pt modelId="{9211EBD2-00B7-4DF5-9A58-9CA10790C9C8}" type="parTrans" cxnId="{C0E9ED92-997E-4EDD-B567-04E37C18BE81}">
      <dgm:prSet/>
      <dgm:spPr/>
      <dgm:t>
        <a:bodyPr/>
        <a:lstStyle/>
        <a:p>
          <a:endParaRPr lang="en-US"/>
        </a:p>
      </dgm:t>
    </dgm:pt>
    <dgm:pt modelId="{94130BA0-C4C3-49F1-9DC5-55AF7D6E3EA1}" type="sibTrans" cxnId="{C0E9ED92-997E-4EDD-B567-04E37C18BE81}">
      <dgm:prSet/>
      <dgm:spPr/>
      <dgm:t>
        <a:bodyPr/>
        <a:lstStyle/>
        <a:p>
          <a:endParaRPr lang="en-US"/>
        </a:p>
      </dgm:t>
    </dgm:pt>
    <dgm:pt modelId="{14054730-D902-48A8-A1FA-5AE92C821D2D}">
      <dgm:prSet phldrT="[Text]"/>
      <dgm:spPr/>
      <dgm:t>
        <a:bodyPr/>
        <a:lstStyle/>
        <a:p>
          <a:r>
            <a:rPr lang="en-US" dirty="0"/>
            <a:t>Mirroring</a:t>
          </a:r>
        </a:p>
      </dgm:t>
    </dgm:pt>
    <dgm:pt modelId="{8AAD362C-B8F1-410D-AADA-F2F308FFAA21}" type="parTrans" cxnId="{228751E0-D1F9-4CEF-BB7E-ED0EB0930D66}">
      <dgm:prSet/>
      <dgm:spPr/>
      <dgm:t>
        <a:bodyPr/>
        <a:lstStyle/>
        <a:p>
          <a:endParaRPr lang="en-US"/>
        </a:p>
      </dgm:t>
    </dgm:pt>
    <dgm:pt modelId="{7E9CC3A5-0170-4D07-B6D3-130C0745D04C}" type="sibTrans" cxnId="{228751E0-D1F9-4CEF-BB7E-ED0EB0930D66}">
      <dgm:prSet/>
      <dgm:spPr/>
      <dgm:t>
        <a:bodyPr/>
        <a:lstStyle/>
        <a:p>
          <a:endParaRPr lang="en-US"/>
        </a:p>
      </dgm:t>
    </dgm:pt>
    <dgm:pt modelId="{6440FE27-7B28-4150-B6D5-4A3F07BE5068}">
      <dgm:prSet phldrT="[Text]"/>
      <dgm:spPr/>
      <dgm:t>
        <a:bodyPr/>
        <a:lstStyle/>
        <a:p>
          <a:r>
            <a:rPr lang="en-US" dirty="0"/>
            <a:t>Questioning</a:t>
          </a:r>
        </a:p>
      </dgm:t>
    </dgm:pt>
    <dgm:pt modelId="{CBB00300-53C4-4054-9EDF-459A37EB5346}" type="parTrans" cxnId="{9DB02430-ABA6-43AE-ADC2-6E51DF9E031D}">
      <dgm:prSet/>
      <dgm:spPr/>
      <dgm:t>
        <a:bodyPr/>
        <a:lstStyle/>
        <a:p>
          <a:endParaRPr lang="en-US"/>
        </a:p>
      </dgm:t>
    </dgm:pt>
    <dgm:pt modelId="{BB2A77B0-C7DC-4A4C-9B8E-DCF944ED3BA7}" type="sibTrans" cxnId="{9DB02430-ABA6-43AE-ADC2-6E51DF9E031D}">
      <dgm:prSet/>
      <dgm:spPr/>
      <dgm:t>
        <a:bodyPr/>
        <a:lstStyle/>
        <a:p>
          <a:endParaRPr lang="en-US"/>
        </a:p>
      </dgm:t>
    </dgm:pt>
    <dgm:pt modelId="{73CCCAB7-F366-46CD-A8EC-E953A3AB6267}">
      <dgm:prSet phldrT="[Text]"/>
      <dgm:spPr/>
      <dgm:t>
        <a:bodyPr/>
        <a:lstStyle/>
        <a:p>
          <a:r>
            <a:rPr lang="en-US" dirty="0"/>
            <a:t>Clarification</a:t>
          </a:r>
        </a:p>
      </dgm:t>
    </dgm:pt>
    <dgm:pt modelId="{C542DB48-8A2C-422F-AE02-D97C65C94EE7}" type="parTrans" cxnId="{414780EA-EABB-4EDD-8E1C-789110FCB9A4}">
      <dgm:prSet/>
      <dgm:spPr/>
      <dgm:t>
        <a:bodyPr/>
        <a:lstStyle/>
        <a:p>
          <a:endParaRPr lang="en-US"/>
        </a:p>
      </dgm:t>
    </dgm:pt>
    <dgm:pt modelId="{5C2CC7EB-3614-4351-B50F-FB00F2450917}" type="sibTrans" cxnId="{414780EA-EABB-4EDD-8E1C-789110FCB9A4}">
      <dgm:prSet/>
      <dgm:spPr/>
      <dgm:t>
        <a:bodyPr/>
        <a:lstStyle/>
        <a:p>
          <a:endParaRPr lang="en-US"/>
        </a:p>
      </dgm:t>
    </dgm:pt>
    <dgm:pt modelId="{E088987B-04F6-441B-B606-E3015ED66F29}">
      <dgm:prSet phldrT="[Text]"/>
      <dgm:spPr/>
      <dgm:t>
        <a:bodyPr/>
        <a:lstStyle/>
        <a:p>
          <a:r>
            <a:rPr lang="en-US" dirty="0"/>
            <a:t>Reflection</a:t>
          </a:r>
        </a:p>
      </dgm:t>
    </dgm:pt>
    <dgm:pt modelId="{CCBB9256-0362-4884-BBBD-906C7779D21A}" type="parTrans" cxnId="{DBACAA29-6DF9-4AF0-8CA1-BB79033D472B}">
      <dgm:prSet/>
      <dgm:spPr/>
      <dgm:t>
        <a:bodyPr/>
        <a:lstStyle/>
        <a:p>
          <a:endParaRPr lang="en-US"/>
        </a:p>
      </dgm:t>
    </dgm:pt>
    <dgm:pt modelId="{C694723A-0BDA-4BB8-A722-3DA4E8522BB8}" type="sibTrans" cxnId="{DBACAA29-6DF9-4AF0-8CA1-BB79033D472B}">
      <dgm:prSet/>
      <dgm:spPr/>
      <dgm:t>
        <a:bodyPr/>
        <a:lstStyle/>
        <a:p>
          <a:endParaRPr lang="en-US"/>
        </a:p>
      </dgm:t>
    </dgm:pt>
    <dgm:pt modelId="{3697A94D-E7D5-4618-9CB3-92D5E27D600B}" type="pres">
      <dgm:prSet presAssocID="{AA82387C-949A-484E-8D10-82CAA4033357}" presName="Name0" presStyleCnt="0">
        <dgm:presLayoutVars>
          <dgm:dir/>
          <dgm:animLvl val="lvl"/>
          <dgm:resizeHandles val="exact"/>
        </dgm:presLayoutVars>
      </dgm:prSet>
      <dgm:spPr/>
    </dgm:pt>
    <dgm:pt modelId="{7F6337C1-2517-4761-BE5E-595902320824}" type="pres">
      <dgm:prSet presAssocID="{6FBA7E00-4F10-49FA-9EDE-FA63B4803974}" presName="composite" presStyleCnt="0"/>
      <dgm:spPr/>
    </dgm:pt>
    <dgm:pt modelId="{314922E6-466A-40D2-BEE4-E04E843CAC31}" type="pres">
      <dgm:prSet presAssocID="{6FBA7E00-4F10-49FA-9EDE-FA63B4803974}" presName="parTx" presStyleLbl="alignNode1" presStyleIdx="0" presStyleCnt="2">
        <dgm:presLayoutVars>
          <dgm:chMax val="0"/>
          <dgm:chPref val="0"/>
          <dgm:bulletEnabled val="1"/>
        </dgm:presLayoutVars>
      </dgm:prSet>
      <dgm:spPr/>
    </dgm:pt>
    <dgm:pt modelId="{EA0ED865-4A46-45BA-A6A1-F34AA557954F}" type="pres">
      <dgm:prSet presAssocID="{6FBA7E00-4F10-49FA-9EDE-FA63B4803974}" presName="desTx" presStyleLbl="alignAccFollowNode1" presStyleIdx="0" presStyleCnt="2">
        <dgm:presLayoutVars>
          <dgm:bulletEnabled val="1"/>
        </dgm:presLayoutVars>
      </dgm:prSet>
      <dgm:spPr/>
    </dgm:pt>
    <dgm:pt modelId="{2C418159-FBFF-4F14-8D89-E46B5B5D37F2}" type="pres">
      <dgm:prSet presAssocID="{9E248A79-4D25-415E-BABB-4B7268F895F2}" presName="space" presStyleCnt="0"/>
      <dgm:spPr/>
    </dgm:pt>
    <dgm:pt modelId="{DDEE3054-0138-4CDE-9578-2DD477BF8A93}" type="pres">
      <dgm:prSet presAssocID="{73813FD8-07D2-4362-A338-BAB1C6188943}" presName="composite" presStyleCnt="0"/>
      <dgm:spPr/>
    </dgm:pt>
    <dgm:pt modelId="{62F4EB6D-05E1-4D16-8C00-757E7B050154}" type="pres">
      <dgm:prSet presAssocID="{73813FD8-07D2-4362-A338-BAB1C6188943}" presName="parTx" presStyleLbl="alignNode1" presStyleIdx="1" presStyleCnt="2">
        <dgm:presLayoutVars>
          <dgm:chMax val="0"/>
          <dgm:chPref val="0"/>
          <dgm:bulletEnabled val="1"/>
        </dgm:presLayoutVars>
      </dgm:prSet>
      <dgm:spPr/>
    </dgm:pt>
    <dgm:pt modelId="{CACBFA54-D960-4DC3-81F8-23576A3F304C}" type="pres">
      <dgm:prSet presAssocID="{73813FD8-07D2-4362-A338-BAB1C6188943}" presName="desTx" presStyleLbl="alignAccFollowNode1" presStyleIdx="1" presStyleCnt="2">
        <dgm:presLayoutVars>
          <dgm:bulletEnabled val="1"/>
        </dgm:presLayoutVars>
      </dgm:prSet>
      <dgm:spPr/>
    </dgm:pt>
  </dgm:ptLst>
  <dgm:cxnLst>
    <dgm:cxn modelId="{614B4717-6EE8-49B2-8134-C508ED0BCD65}" type="presOf" srcId="{6FB06B29-B53C-4661-8708-55754875A1DE}" destId="{CACBFA54-D960-4DC3-81F8-23576A3F304C}" srcOrd="0" destOrd="4" presId="urn:microsoft.com/office/officeart/2005/8/layout/hList1"/>
    <dgm:cxn modelId="{BDEFB019-3460-4553-A163-65B5158098FC}" type="presOf" srcId="{6440FE27-7B28-4150-B6D5-4A3F07BE5068}" destId="{EA0ED865-4A46-45BA-A6A1-F34AA557954F}" srcOrd="0" destOrd="2" presId="urn:microsoft.com/office/officeart/2005/8/layout/hList1"/>
    <dgm:cxn modelId="{3289921C-A1F5-4FC3-BA52-B02585EA2C32}" type="presOf" srcId="{73CCCAB7-F366-46CD-A8EC-E953A3AB6267}" destId="{EA0ED865-4A46-45BA-A6A1-F34AA557954F}" srcOrd="0" destOrd="3" presId="urn:microsoft.com/office/officeart/2005/8/layout/hList1"/>
    <dgm:cxn modelId="{DBACAA29-6DF9-4AF0-8CA1-BB79033D472B}" srcId="{6FBA7E00-4F10-49FA-9EDE-FA63B4803974}" destId="{E088987B-04F6-441B-B606-E3015ED66F29}" srcOrd="4" destOrd="0" parTransId="{CCBB9256-0362-4884-BBBD-906C7779D21A}" sibTransId="{C694723A-0BDA-4BB8-A722-3DA4E8522BB8}"/>
    <dgm:cxn modelId="{9DB02430-ABA6-43AE-ADC2-6E51DF9E031D}" srcId="{6FBA7E00-4F10-49FA-9EDE-FA63B4803974}" destId="{6440FE27-7B28-4150-B6D5-4A3F07BE5068}" srcOrd="2" destOrd="0" parTransId="{CBB00300-53C4-4054-9EDF-459A37EB5346}" sibTransId="{BB2A77B0-C7DC-4A4C-9B8E-DCF944ED3BA7}"/>
    <dgm:cxn modelId="{F21EFD30-EC70-40A9-AE6C-1DAFF9ADEDEC}" srcId="{73813FD8-07D2-4362-A338-BAB1C6188943}" destId="{6BBB34E2-DE0A-4B25-82A8-87058DBA6C0D}" srcOrd="1" destOrd="0" parTransId="{F4206D39-B3E2-46B9-8C55-A4BA0BC3E6D5}" sibTransId="{8762584D-731D-4B8B-8F7E-47E5E5765667}"/>
    <dgm:cxn modelId="{1EADD13D-E343-42E0-84C7-05E4F3FA491B}" type="presOf" srcId="{07F58649-A6F7-4B55-9862-79BDA33BBB5F}" destId="{CACBFA54-D960-4DC3-81F8-23576A3F304C}" srcOrd="0" destOrd="2" presId="urn:microsoft.com/office/officeart/2005/8/layout/hList1"/>
    <dgm:cxn modelId="{C3615A42-5780-43FF-8CF2-B5252C763831}" srcId="{AA82387C-949A-484E-8D10-82CAA4033357}" destId="{6FBA7E00-4F10-49FA-9EDE-FA63B4803974}" srcOrd="0" destOrd="0" parTransId="{E1D3A002-C5DC-4841-92B5-E82148D06AF3}" sibTransId="{9E248A79-4D25-415E-BABB-4B7268F895F2}"/>
    <dgm:cxn modelId="{93607945-3D6D-4AE1-8C97-09672B3BE451}" type="presOf" srcId="{9DCC385A-5A24-4D16-8CC8-4D41A61A5DDD}" destId="{CACBFA54-D960-4DC3-81F8-23576A3F304C}" srcOrd="0" destOrd="3" presId="urn:microsoft.com/office/officeart/2005/8/layout/hList1"/>
    <dgm:cxn modelId="{14939267-FFE1-4DC5-BC1A-D70D8E5C9A6C}" srcId="{73813FD8-07D2-4362-A338-BAB1C6188943}" destId="{9DCC385A-5A24-4D16-8CC8-4D41A61A5DDD}" srcOrd="3" destOrd="0" parTransId="{7D6FA78C-87BB-491C-ACF6-BB2E542EBD64}" sibTransId="{3AED2490-7414-4014-8024-EF3FF5C30FBD}"/>
    <dgm:cxn modelId="{5F273048-5F64-42B0-BF33-B6727A8D496F}" type="presOf" srcId="{73813FD8-07D2-4362-A338-BAB1C6188943}" destId="{62F4EB6D-05E1-4D16-8C00-757E7B050154}" srcOrd="0" destOrd="0" presId="urn:microsoft.com/office/officeart/2005/8/layout/hList1"/>
    <dgm:cxn modelId="{72FD954A-840D-4B58-B08C-3B6BAD6809DA}" type="presOf" srcId="{E404FCBD-7BE2-4A9E-A9A8-4E8FD72093AD}" destId="{CACBFA54-D960-4DC3-81F8-23576A3F304C}" srcOrd="0" destOrd="0" presId="urn:microsoft.com/office/officeart/2005/8/layout/hList1"/>
    <dgm:cxn modelId="{C70E5970-A763-409D-8AC7-F9D2257E4D9A}" type="presOf" srcId="{6FBA7E00-4F10-49FA-9EDE-FA63B4803974}" destId="{314922E6-466A-40D2-BEE4-E04E843CAC31}" srcOrd="0" destOrd="0" presId="urn:microsoft.com/office/officeart/2005/8/layout/hList1"/>
    <dgm:cxn modelId="{F94C0751-C955-4041-AF12-0982AB810F71}" type="presOf" srcId="{E088987B-04F6-441B-B606-E3015ED66F29}" destId="{EA0ED865-4A46-45BA-A6A1-F34AA557954F}" srcOrd="0" destOrd="4" presId="urn:microsoft.com/office/officeart/2005/8/layout/hList1"/>
    <dgm:cxn modelId="{5A2BC576-B74F-4D9F-8B8A-3A22EF6348BF}" srcId="{6FBA7E00-4F10-49FA-9EDE-FA63B4803974}" destId="{3744DECA-23C8-4374-9938-CE6473660E05}" srcOrd="0" destOrd="0" parTransId="{4E6E64C1-3FEB-440F-BDE2-4F1B0089B259}" sibTransId="{C3432BBA-3022-4F5C-87C9-7B36673D26F9}"/>
    <dgm:cxn modelId="{0E528E85-624D-4CD6-A21D-6F4E2E83AD93}" srcId="{73813FD8-07D2-4362-A338-BAB1C6188943}" destId="{07F58649-A6F7-4B55-9862-79BDA33BBB5F}" srcOrd="2" destOrd="0" parTransId="{33962D8C-091D-4906-87BF-C363A1DC6CDC}" sibTransId="{12D7168F-05D3-43F1-A079-8C35956203B7}"/>
    <dgm:cxn modelId="{EB43B590-9A18-4BEB-95C7-BAA1EF8D1D02}" srcId="{AA82387C-949A-484E-8D10-82CAA4033357}" destId="{73813FD8-07D2-4362-A338-BAB1C6188943}" srcOrd="1" destOrd="0" parTransId="{373190FF-335D-4F52-848D-9132933DF961}" sibTransId="{614FD859-F4D1-4C5A-8B67-89C200CADC0F}"/>
    <dgm:cxn modelId="{C0E9ED92-997E-4EDD-B567-04E37C18BE81}" srcId="{73813FD8-07D2-4362-A338-BAB1C6188943}" destId="{6FB06B29-B53C-4661-8708-55754875A1DE}" srcOrd="4" destOrd="0" parTransId="{9211EBD2-00B7-4DF5-9A58-9CA10790C9C8}" sibTransId="{94130BA0-C4C3-49F1-9DC5-55AF7D6E3EA1}"/>
    <dgm:cxn modelId="{6865DA99-D7ED-416E-90AA-9F49D7C3896F}" type="presOf" srcId="{F81EA55A-3C22-4DCC-9067-52509816DCA9}" destId="{EA0ED865-4A46-45BA-A6A1-F34AA557954F}" srcOrd="0" destOrd="1" presId="urn:microsoft.com/office/officeart/2005/8/layout/hList1"/>
    <dgm:cxn modelId="{40EB97B4-0A02-436E-B20B-FD8A5F5A00EE}" srcId="{73813FD8-07D2-4362-A338-BAB1C6188943}" destId="{E404FCBD-7BE2-4A9E-A9A8-4E8FD72093AD}" srcOrd="0" destOrd="0" parTransId="{FBBDF5B4-A22C-4795-95D9-87DFC2D7653A}" sibTransId="{96C21C85-FB56-40FA-9E45-C5B4E942D811}"/>
    <dgm:cxn modelId="{A35FBDC1-5414-48FF-86A0-AF4D81303E31}" type="presOf" srcId="{3744DECA-23C8-4374-9938-CE6473660E05}" destId="{EA0ED865-4A46-45BA-A6A1-F34AA557954F}" srcOrd="0" destOrd="0" presId="urn:microsoft.com/office/officeart/2005/8/layout/hList1"/>
    <dgm:cxn modelId="{2A7359D1-AEAC-4F9E-8027-E5E967FE5436}" srcId="{6FBA7E00-4F10-49FA-9EDE-FA63B4803974}" destId="{F81EA55A-3C22-4DCC-9067-52509816DCA9}" srcOrd="1" destOrd="0" parTransId="{58D82C4B-36A4-4008-9252-567356D163D1}" sibTransId="{88FF3C3F-A222-43EB-9DF9-E1F60A3B8777}"/>
    <dgm:cxn modelId="{717EE2D7-890D-40D2-B2D8-6EFC2AA22C85}" type="presOf" srcId="{14054730-D902-48A8-A1FA-5AE92C821D2D}" destId="{CACBFA54-D960-4DC3-81F8-23576A3F304C}" srcOrd="0" destOrd="5" presId="urn:microsoft.com/office/officeart/2005/8/layout/hList1"/>
    <dgm:cxn modelId="{228751E0-D1F9-4CEF-BB7E-ED0EB0930D66}" srcId="{73813FD8-07D2-4362-A338-BAB1C6188943}" destId="{14054730-D902-48A8-A1FA-5AE92C821D2D}" srcOrd="5" destOrd="0" parTransId="{8AAD362C-B8F1-410D-AADA-F2F308FFAA21}" sibTransId="{7E9CC3A5-0170-4D07-B6D3-130C0745D04C}"/>
    <dgm:cxn modelId="{9FDB04E7-1E22-489D-9597-244B4C56CF8A}" type="presOf" srcId="{AA82387C-949A-484E-8D10-82CAA4033357}" destId="{3697A94D-E7D5-4618-9CB3-92D5E27D600B}" srcOrd="0" destOrd="0" presId="urn:microsoft.com/office/officeart/2005/8/layout/hList1"/>
    <dgm:cxn modelId="{414780EA-EABB-4EDD-8E1C-789110FCB9A4}" srcId="{6FBA7E00-4F10-49FA-9EDE-FA63B4803974}" destId="{73CCCAB7-F366-46CD-A8EC-E953A3AB6267}" srcOrd="3" destOrd="0" parTransId="{C542DB48-8A2C-422F-AE02-D97C65C94EE7}" sibTransId="{5C2CC7EB-3614-4351-B50F-FB00F2450917}"/>
    <dgm:cxn modelId="{2EEDEBF9-279A-4751-80F8-32C093D8ED27}" type="presOf" srcId="{6BBB34E2-DE0A-4B25-82A8-87058DBA6C0D}" destId="{CACBFA54-D960-4DC3-81F8-23576A3F304C}" srcOrd="0" destOrd="1" presId="urn:microsoft.com/office/officeart/2005/8/layout/hList1"/>
    <dgm:cxn modelId="{160CA266-0CE2-4674-A3F4-C64729E3E6D4}" type="presParOf" srcId="{3697A94D-E7D5-4618-9CB3-92D5E27D600B}" destId="{7F6337C1-2517-4761-BE5E-595902320824}" srcOrd="0" destOrd="0" presId="urn:microsoft.com/office/officeart/2005/8/layout/hList1"/>
    <dgm:cxn modelId="{FDCB80E7-6088-463F-8746-D5AD0E2EBD50}" type="presParOf" srcId="{7F6337C1-2517-4761-BE5E-595902320824}" destId="{314922E6-466A-40D2-BEE4-E04E843CAC31}" srcOrd="0" destOrd="0" presId="urn:microsoft.com/office/officeart/2005/8/layout/hList1"/>
    <dgm:cxn modelId="{11DA1212-2B95-4253-8F8C-64AA34F0BE31}" type="presParOf" srcId="{7F6337C1-2517-4761-BE5E-595902320824}" destId="{EA0ED865-4A46-45BA-A6A1-F34AA557954F}" srcOrd="1" destOrd="0" presId="urn:microsoft.com/office/officeart/2005/8/layout/hList1"/>
    <dgm:cxn modelId="{F861581B-E5E0-4781-82AD-52A53DF97A82}" type="presParOf" srcId="{3697A94D-E7D5-4618-9CB3-92D5E27D600B}" destId="{2C418159-FBFF-4F14-8D89-E46B5B5D37F2}" srcOrd="1" destOrd="0" presId="urn:microsoft.com/office/officeart/2005/8/layout/hList1"/>
    <dgm:cxn modelId="{85F193C4-DC6C-465A-8C76-8B2A5C92A344}" type="presParOf" srcId="{3697A94D-E7D5-4618-9CB3-92D5E27D600B}" destId="{DDEE3054-0138-4CDE-9578-2DD477BF8A93}" srcOrd="2" destOrd="0" presId="urn:microsoft.com/office/officeart/2005/8/layout/hList1"/>
    <dgm:cxn modelId="{3DF40930-1218-4CA4-AD2C-8BEA101E4163}" type="presParOf" srcId="{DDEE3054-0138-4CDE-9578-2DD477BF8A93}" destId="{62F4EB6D-05E1-4D16-8C00-757E7B050154}" srcOrd="0" destOrd="0" presId="urn:microsoft.com/office/officeart/2005/8/layout/hList1"/>
    <dgm:cxn modelId="{BFC247C7-FBB7-4953-A397-F1CD4A1B6E23}" type="presParOf" srcId="{DDEE3054-0138-4CDE-9578-2DD477BF8A93}" destId="{CACBFA54-D960-4DC3-81F8-23576A3F304C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0FC44A8C-AE91-4FB5-B051-528208B57596}" type="doc">
      <dgm:prSet loTypeId="urn:microsoft.com/office/officeart/2005/8/layout/hProcess9" loCatId="process" qsTypeId="urn:microsoft.com/office/officeart/2005/8/quickstyle/simple1" qsCatId="simple" csTypeId="urn:microsoft.com/office/officeart/2005/8/colors/accent1_2" csCatId="accent1" phldr="1"/>
      <dgm:spPr/>
    </dgm:pt>
    <dgm:pt modelId="{E8F96F96-0221-42EC-B001-964E545668AD}">
      <dgm:prSet phldrT="[Text]" custT="1"/>
      <dgm:spPr/>
      <dgm:t>
        <a:bodyPr/>
        <a:lstStyle/>
        <a:p>
          <a:r>
            <a:rPr lang="en-US" sz="1200" b="1" i="1"/>
            <a:t>Positive Impressions:</a:t>
          </a:r>
        </a:p>
        <a:p>
          <a:r>
            <a:rPr lang="en-US" sz="1200" b="1" i="1"/>
            <a:t>Environmental</a:t>
          </a:r>
        </a:p>
      </dgm:t>
    </dgm:pt>
    <dgm:pt modelId="{4B816A36-75C2-4F30-8F35-6576549BF585}" type="parTrans" cxnId="{C687AC1B-5F40-4FA2-9B20-9D2FA177CAA6}">
      <dgm:prSet/>
      <dgm:spPr/>
      <dgm:t>
        <a:bodyPr/>
        <a:lstStyle/>
        <a:p>
          <a:endParaRPr lang="en-US"/>
        </a:p>
      </dgm:t>
    </dgm:pt>
    <dgm:pt modelId="{B4ACBF0E-9B61-4C47-A4AD-A273A1E514D3}" type="sibTrans" cxnId="{C687AC1B-5F40-4FA2-9B20-9D2FA177CAA6}">
      <dgm:prSet/>
      <dgm:spPr/>
      <dgm:t>
        <a:bodyPr/>
        <a:lstStyle/>
        <a:p>
          <a:endParaRPr lang="en-US"/>
        </a:p>
      </dgm:t>
    </dgm:pt>
    <dgm:pt modelId="{84A816A6-11F3-4178-BDBA-C2D149607CF6}">
      <dgm:prSet/>
      <dgm:spPr/>
      <dgm:t>
        <a:bodyPr/>
        <a:lstStyle/>
        <a:p>
          <a:r>
            <a:rPr lang="en-US"/>
            <a:t>We promote a quiet environment</a:t>
          </a:r>
        </a:p>
      </dgm:t>
    </dgm:pt>
    <dgm:pt modelId="{B405EA05-F776-4C80-87FC-FBBAD245F7CD}" type="parTrans" cxnId="{285B6814-7A0F-46FB-895B-9D37106BC313}">
      <dgm:prSet/>
      <dgm:spPr/>
      <dgm:t>
        <a:bodyPr/>
        <a:lstStyle/>
        <a:p>
          <a:endParaRPr lang="en-US"/>
        </a:p>
      </dgm:t>
    </dgm:pt>
    <dgm:pt modelId="{2D5A213E-0647-43E2-81A8-17A2ED42E6A3}" type="sibTrans" cxnId="{285B6814-7A0F-46FB-895B-9D37106BC313}">
      <dgm:prSet/>
      <dgm:spPr/>
      <dgm:t>
        <a:bodyPr/>
        <a:lstStyle/>
        <a:p>
          <a:endParaRPr lang="en-US"/>
        </a:p>
      </dgm:t>
    </dgm:pt>
    <dgm:pt modelId="{DCF13A9C-9496-4721-8968-461EA43BCC7B}">
      <dgm:prSet/>
      <dgm:spPr/>
      <dgm:t>
        <a:bodyPr/>
        <a:lstStyle/>
        <a:p>
          <a:r>
            <a:rPr lang="en-US"/>
            <a:t>We always clean our hands before and after contact with a patient , equipment, and their environment.</a:t>
          </a:r>
        </a:p>
      </dgm:t>
    </dgm:pt>
    <dgm:pt modelId="{D5C0BA3D-7AB6-4FED-8DA8-3F10532C8595}" type="parTrans" cxnId="{FAACFEC2-5303-4617-94E9-7B0F021910FA}">
      <dgm:prSet/>
      <dgm:spPr/>
      <dgm:t>
        <a:bodyPr/>
        <a:lstStyle/>
        <a:p>
          <a:endParaRPr lang="en-US"/>
        </a:p>
      </dgm:t>
    </dgm:pt>
    <dgm:pt modelId="{2550E9BE-3F0A-4F64-841E-E47EB129E72B}" type="sibTrans" cxnId="{FAACFEC2-5303-4617-94E9-7B0F021910FA}">
      <dgm:prSet/>
      <dgm:spPr/>
      <dgm:t>
        <a:bodyPr/>
        <a:lstStyle/>
        <a:p>
          <a:endParaRPr lang="en-US"/>
        </a:p>
      </dgm:t>
    </dgm:pt>
    <dgm:pt modelId="{02F1CF23-1535-4C12-A3E9-D77735EF4A72}">
      <dgm:prSet/>
      <dgm:spPr/>
      <dgm:t>
        <a:bodyPr/>
        <a:lstStyle/>
        <a:p>
          <a:r>
            <a:rPr lang="en-US"/>
            <a:t>We create a safe workspace and “</a:t>
          </a:r>
          <a:r>
            <a:rPr lang="en-US" b="1"/>
            <a:t>speak up</a:t>
          </a:r>
          <a:r>
            <a:rPr lang="en-US"/>
            <a:t>: whenever we have a safety concern</a:t>
          </a:r>
        </a:p>
      </dgm:t>
    </dgm:pt>
    <dgm:pt modelId="{222A0B1C-E99B-468A-AAB5-50E439667719}" type="parTrans" cxnId="{F6A63D5F-695F-4514-B1DB-00064B097444}">
      <dgm:prSet/>
      <dgm:spPr/>
      <dgm:t>
        <a:bodyPr/>
        <a:lstStyle/>
        <a:p>
          <a:endParaRPr lang="en-US"/>
        </a:p>
      </dgm:t>
    </dgm:pt>
    <dgm:pt modelId="{65364766-3149-4F42-A825-BE0B544E39E3}" type="sibTrans" cxnId="{F6A63D5F-695F-4514-B1DB-00064B097444}">
      <dgm:prSet/>
      <dgm:spPr/>
      <dgm:t>
        <a:bodyPr/>
        <a:lstStyle/>
        <a:p>
          <a:endParaRPr lang="en-US"/>
        </a:p>
      </dgm:t>
    </dgm:pt>
    <dgm:pt modelId="{C6E90536-C4F8-42CA-BD99-54857D296B49}" type="pres">
      <dgm:prSet presAssocID="{0FC44A8C-AE91-4FB5-B051-528208B57596}" presName="CompostProcess" presStyleCnt="0">
        <dgm:presLayoutVars>
          <dgm:dir/>
          <dgm:resizeHandles val="exact"/>
        </dgm:presLayoutVars>
      </dgm:prSet>
      <dgm:spPr/>
    </dgm:pt>
    <dgm:pt modelId="{33730E0C-245D-4385-AD2E-8A6CAFB5F040}" type="pres">
      <dgm:prSet presAssocID="{0FC44A8C-AE91-4FB5-B051-528208B57596}" presName="arrow" presStyleLbl="bgShp" presStyleIdx="0" presStyleCnt="1" custScaleX="117647"/>
      <dgm:spPr/>
    </dgm:pt>
    <dgm:pt modelId="{0DE23E8C-3964-4BD9-9872-A00065725015}" type="pres">
      <dgm:prSet presAssocID="{0FC44A8C-AE91-4FB5-B051-528208B57596}" presName="linearProcess" presStyleCnt="0"/>
      <dgm:spPr/>
    </dgm:pt>
    <dgm:pt modelId="{2F174F50-D907-447D-AA01-B85CBDDCF571}" type="pres">
      <dgm:prSet presAssocID="{E8F96F96-0221-42EC-B001-964E545668AD}" presName="textNode" presStyleLbl="node1" presStyleIdx="0" presStyleCnt="4" custScaleX="58511" custScaleY="207796" custLinFactNeighborX="62214" custLinFactNeighborY="-15811">
        <dgm:presLayoutVars>
          <dgm:bulletEnabled val="1"/>
        </dgm:presLayoutVars>
      </dgm:prSet>
      <dgm:spPr/>
    </dgm:pt>
    <dgm:pt modelId="{64B9E7C6-CCEC-40B1-B05E-84BDF3D70DEF}" type="pres">
      <dgm:prSet presAssocID="{B4ACBF0E-9B61-4C47-A4AD-A273A1E514D3}" presName="sibTrans" presStyleCnt="0"/>
      <dgm:spPr/>
    </dgm:pt>
    <dgm:pt modelId="{FD549B11-F127-4F43-85DA-D532FD7598B3}" type="pres">
      <dgm:prSet presAssocID="{84A816A6-11F3-4178-BDBA-C2D149607CF6}" presName="textNode" presStyleLbl="node1" presStyleIdx="1" presStyleCnt="4" custScaleY="133767">
        <dgm:presLayoutVars>
          <dgm:bulletEnabled val="1"/>
        </dgm:presLayoutVars>
      </dgm:prSet>
      <dgm:spPr/>
    </dgm:pt>
    <dgm:pt modelId="{30C88496-CE56-4A8D-8F10-B410A970480D}" type="pres">
      <dgm:prSet presAssocID="{2D5A213E-0647-43E2-81A8-17A2ED42E6A3}" presName="sibTrans" presStyleCnt="0"/>
      <dgm:spPr/>
    </dgm:pt>
    <dgm:pt modelId="{F9E8C59B-FC33-4B17-B41D-B965660B4A93}" type="pres">
      <dgm:prSet presAssocID="{DCF13A9C-9496-4721-8968-461EA43BCC7B}" presName="textNode" presStyleLbl="node1" presStyleIdx="2" presStyleCnt="4" custScaleY="131751" custLinFactNeighborX="-60253" custLinFactNeighborY="960">
        <dgm:presLayoutVars>
          <dgm:bulletEnabled val="1"/>
        </dgm:presLayoutVars>
      </dgm:prSet>
      <dgm:spPr/>
    </dgm:pt>
    <dgm:pt modelId="{52DF310E-0AE5-412A-98E2-16131E2AAF13}" type="pres">
      <dgm:prSet presAssocID="{2550E9BE-3F0A-4F64-841E-E47EB129E72B}" presName="sibTrans" presStyleCnt="0"/>
      <dgm:spPr/>
    </dgm:pt>
    <dgm:pt modelId="{8913816C-AE16-4F0C-A2A9-8E863C6F5C1E}" type="pres">
      <dgm:prSet presAssocID="{02F1CF23-1535-4C12-A3E9-D77735EF4A72}" presName="textNode" presStyleLbl="node1" presStyleIdx="3" presStyleCnt="4" custScaleY="126903" custLinFactX="-62" custLinFactNeighborX="-100000" custLinFactNeighborY="-480">
        <dgm:presLayoutVars>
          <dgm:bulletEnabled val="1"/>
        </dgm:presLayoutVars>
      </dgm:prSet>
      <dgm:spPr/>
    </dgm:pt>
  </dgm:ptLst>
  <dgm:cxnLst>
    <dgm:cxn modelId="{285B6814-7A0F-46FB-895B-9D37106BC313}" srcId="{0FC44A8C-AE91-4FB5-B051-528208B57596}" destId="{84A816A6-11F3-4178-BDBA-C2D149607CF6}" srcOrd="1" destOrd="0" parTransId="{B405EA05-F776-4C80-87FC-FBBAD245F7CD}" sibTransId="{2D5A213E-0647-43E2-81A8-17A2ED42E6A3}"/>
    <dgm:cxn modelId="{C687AC1B-5F40-4FA2-9B20-9D2FA177CAA6}" srcId="{0FC44A8C-AE91-4FB5-B051-528208B57596}" destId="{E8F96F96-0221-42EC-B001-964E545668AD}" srcOrd="0" destOrd="0" parTransId="{4B816A36-75C2-4F30-8F35-6576549BF585}" sibTransId="{B4ACBF0E-9B61-4C47-A4AD-A273A1E514D3}"/>
    <dgm:cxn modelId="{8C85F71E-5107-4557-8D1A-09B7CDA2269E}" type="presOf" srcId="{02F1CF23-1535-4C12-A3E9-D77735EF4A72}" destId="{8913816C-AE16-4F0C-A2A9-8E863C6F5C1E}" srcOrd="0" destOrd="0" presId="urn:microsoft.com/office/officeart/2005/8/layout/hProcess9"/>
    <dgm:cxn modelId="{1196652C-D6F1-4D45-B26F-B8BA89B88CEC}" type="presOf" srcId="{84A816A6-11F3-4178-BDBA-C2D149607CF6}" destId="{FD549B11-F127-4F43-85DA-D532FD7598B3}" srcOrd="0" destOrd="0" presId="urn:microsoft.com/office/officeart/2005/8/layout/hProcess9"/>
    <dgm:cxn modelId="{F6A63D5F-695F-4514-B1DB-00064B097444}" srcId="{0FC44A8C-AE91-4FB5-B051-528208B57596}" destId="{02F1CF23-1535-4C12-A3E9-D77735EF4A72}" srcOrd="3" destOrd="0" parTransId="{222A0B1C-E99B-468A-AAB5-50E439667719}" sibTransId="{65364766-3149-4F42-A825-BE0B544E39E3}"/>
    <dgm:cxn modelId="{A760278A-1713-4095-9323-7096DD92D942}" type="presOf" srcId="{DCF13A9C-9496-4721-8968-461EA43BCC7B}" destId="{F9E8C59B-FC33-4B17-B41D-B965660B4A93}" srcOrd="0" destOrd="0" presId="urn:microsoft.com/office/officeart/2005/8/layout/hProcess9"/>
    <dgm:cxn modelId="{4BFCE898-BECC-4418-94FD-B49EE1238DDD}" type="presOf" srcId="{E8F96F96-0221-42EC-B001-964E545668AD}" destId="{2F174F50-D907-447D-AA01-B85CBDDCF571}" srcOrd="0" destOrd="0" presId="urn:microsoft.com/office/officeart/2005/8/layout/hProcess9"/>
    <dgm:cxn modelId="{D2F590B0-F2CC-49AF-8625-C8ADDE154004}" type="presOf" srcId="{0FC44A8C-AE91-4FB5-B051-528208B57596}" destId="{C6E90536-C4F8-42CA-BD99-54857D296B49}" srcOrd="0" destOrd="0" presId="urn:microsoft.com/office/officeart/2005/8/layout/hProcess9"/>
    <dgm:cxn modelId="{FAACFEC2-5303-4617-94E9-7B0F021910FA}" srcId="{0FC44A8C-AE91-4FB5-B051-528208B57596}" destId="{DCF13A9C-9496-4721-8968-461EA43BCC7B}" srcOrd="2" destOrd="0" parTransId="{D5C0BA3D-7AB6-4FED-8DA8-3F10532C8595}" sibTransId="{2550E9BE-3F0A-4F64-841E-E47EB129E72B}"/>
    <dgm:cxn modelId="{FAF7E454-4BF7-49C2-A2A8-1A52A3125B74}" type="presParOf" srcId="{C6E90536-C4F8-42CA-BD99-54857D296B49}" destId="{33730E0C-245D-4385-AD2E-8A6CAFB5F040}" srcOrd="0" destOrd="0" presId="urn:microsoft.com/office/officeart/2005/8/layout/hProcess9"/>
    <dgm:cxn modelId="{5BF3104A-CF80-474C-98BF-C85A6E575136}" type="presParOf" srcId="{C6E90536-C4F8-42CA-BD99-54857D296B49}" destId="{0DE23E8C-3964-4BD9-9872-A00065725015}" srcOrd="1" destOrd="0" presId="urn:microsoft.com/office/officeart/2005/8/layout/hProcess9"/>
    <dgm:cxn modelId="{7A7E166E-63DF-47ED-B066-63D6117AC468}" type="presParOf" srcId="{0DE23E8C-3964-4BD9-9872-A00065725015}" destId="{2F174F50-D907-447D-AA01-B85CBDDCF571}" srcOrd="0" destOrd="0" presId="urn:microsoft.com/office/officeart/2005/8/layout/hProcess9"/>
    <dgm:cxn modelId="{A929E1D1-B598-400D-9273-3F1AC19609F7}" type="presParOf" srcId="{0DE23E8C-3964-4BD9-9872-A00065725015}" destId="{64B9E7C6-CCEC-40B1-B05E-84BDF3D70DEF}" srcOrd="1" destOrd="0" presId="urn:microsoft.com/office/officeart/2005/8/layout/hProcess9"/>
    <dgm:cxn modelId="{0B4DF24D-B993-4728-BD44-1C124EA4693A}" type="presParOf" srcId="{0DE23E8C-3964-4BD9-9872-A00065725015}" destId="{FD549B11-F127-4F43-85DA-D532FD7598B3}" srcOrd="2" destOrd="0" presId="urn:microsoft.com/office/officeart/2005/8/layout/hProcess9"/>
    <dgm:cxn modelId="{07BEE637-C4F7-40BD-8E6C-7F58E05B9E33}" type="presParOf" srcId="{0DE23E8C-3964-4BD9-9872-A00065725015}" destId="{30C88496-CE56-4A8D-8F10-B410A970480D}" srcOrd="3" destOrd="0" presId="urn:microsoft.com/office/officeart/2005/8/layout/hProcess9"/>
    <dgm:cxn modelId="{15D51C32-94B3-4B15-9C86-A2959DBB0F3A}" type="presParOf" srcId="{0DE23E8C-3964-4BD9-9872-A00065725015}" destId="{F9E8C59B-FC33-4B17-B41D-B965660B4A93}" srcOrd="4" destOrd="0" presId="urn:microsoft.com/office/officeart/2005/8/layout/hProcess9"/>
    <dgm:cxn modelId="{C047EF6E-35B0-417B-95D1-C777D5A841ED}" type="presParOf" srcId="{0DE23E8C-3964-4BD9-9872-A00065725015}" destId="{52DF310E-0AE5-412A-98E2-16131E2AAF13}" srcOrd="5" destOrd="0" presId="urn:microsoft.com/office/officeart/2005/8/layout/hProcess9"/>
    <dgm:cxn modelId="{34D18373-7C29-4524-BD24-1BFE6E955165}" type="presParOf" srcId="{0DE23E8C-3964-4BD9-9872-A00065725015}" destId="{8913816C-AE16-4F0C-A2A9-8E863C6F5C1E}" srcOrd="6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0FC44A8C-AE91-4FB5-B051-528208B57596}" type="doc">
      <dgm:prSet loTypeId="urn:microsoft.com/office/officeart/2005/8/layout/hProcess9" loCatId="process" qsTypeId="urn:microsoft.com/office/officeart/2005/8/quickstyle/simple1" qsCatId="simple" csTypeId="urn:microsoft.com/office/officeart/2005/8/colors/accent1_2" csCatId="accent1" phldr="1"/>
      <dgm:spPr/>
    </dgm:pt>
    <dgm:pt modelId="{E8F96F96-0221-42EC-B001-964E545668AD}">
      <dgm:prSet phldrT="[Text]" custT="1"/>
      <dgm:spPr/>
      <dgm:t>
        <a:bodyPr/>
        <a:lstStyle/>
        <a:p>
          <a:r>
            <a:rPr lang="en-US" sz="1200" b="1" i="1"/>
            <a:t>Positive Impressions:</a:t>
          </a:r>
        </a:p>
        <a:p>
          <a:r>
            <a:rPr lang="en-US" sz="1200" b="1" i="1"/>
            <a:t>Environmental</a:t>
          </a:r>
        </a:p>
      </dgm:t>
    </dgm:pt>
    <dgm:pt modelId="{4B816A36-75C2-4F30-8F35-6576549BF585}" type="parTrans" cxnId="{C687AC1B-5F40-4FA2-9B20-9D2FA177CAA6}">
      <dgm:prSet/>
      <dgm:spPr/>
      <dgm:t>
        <a:bodyPr/>
        <a:lstStyle/>
        <a:p>
          <a:endParaRPr lang="en-US"/>
        </a:p>
      </dgm:t>
    </dgm:pt>
    <dgm:pt modelId="{B4ACBF0E-9B61-4C47-A4AD-A273A1E514D3}" type="sibTrans" cxnId="{C687AC1B-5F40-4FA2-9B20-9D2FA177CAA6}">
      <dgm:prSet/>
      <dgm:spPr/>
      <dgm:t>
        <a:bodyPr/>
        <a:lstStyle/>
        <a:p>
          <a:endParaRPr lang="en-US"/>
        </a:p>
      </dgm:t>
    </dgm:pt>
    <dgm:pt modelId="{84A816A6-11F3-4178-BDBA-C2D149607CF6}">
      <dgm:prSet/>
      <dgm:spPr/>
      <dgm:t>
        <a:bodyPr/>
        <a:lstStyle/>
        <a:p>
          <a:r>
            <a:rPr lang="en-US"/>
            <a:t>We take ownership for keeping our environment clean.</a:t>
          </a:r>
        </a:p>
      </dgm:t>
    </dgm:pt>
    <dgm:pt modelId="{B405EA05-F776-4C80-87FC-FBBAD245F7CD}" type="parTrans" cxnId="{285B6814-7A0F-46FB-895B-9D37106BC313}">
      <dgm:prSet/>
      <dgm:spPr/>
      <dgm:t>
        <a:bodyPr/>
        <a:lstStyle/>
        <a:p>
          <a:endParaRPr lang="en-US"/>
        </a:p>
      </dgm:t>
    </dgm:pt>
    <dgm:pt modelId="{2D5A213E-0647-43E2-81A8-17A2ED42E6A3}" type="sibTrans" cxnId="{285B6814-7A0F-46FB-895B-9D37106BC313}">
      <dgm:prSet/>
      <dgm:spPr/>
      <dgm:t>
        <a:bodyPr/>
        <a:lstStyle/>
        <a:p>
          <a:endParaRPr lang="en-US"/>
        </a:p>
      </dgm:t>
    </dgm:pt>
    <dgm:pt modelId="{DCF13A9C-9496-4721-8968-461EA43BCC7B}">
      <dgm:prSet/>
      <dgm:spPr/>
      <dgm:t>
        <a:bodyPr/>
        <a:lstStyle/>
        <a:p>
          <a:r>
            <a:rPr lang="en-US"/>
            <a:t>We eat and drink in designated places.</a:t>
          </a:r>
        </a:p>
      </dgm:t>
    </dgm:pt>
    <dgm:pt modelId="{D5C0BA3D-7AB6-4FED-8DA8-3F10532C8595}" type="parTrans" cxnId="{FAACFEC2-5303-4617-94E9-7B0F021910FA}">
      <dgm:prSet/>
      <dgm:spPr/>
      <dgm:t>
        <a:bodyPr/>
        <a:lstStyle/>
        <a:p>
          <a:endParaRPr lang="en-US"/>
        </a:p>
      </dgm:t>
    </dgm:pt>
    <dgm:pt modelId="{2550E9BE-3F0A-4F64-841E-E47EB129E72B}" type="sibTrans" cxnId="{FAACFEC2-5303-4617-94E9-7B0F021910FA}">
      <dgm:prSet/>
      <dgm:spPr/>
      <dgm:t>
        <a:bodyPr/>
        <a:lstStyle/>
        <a:p>
          <a:endParaRPr lang="en-US"/>
        </a:p>
      </dgm:t>
    </dgm:pt>
    <dgm:pt modelId="{02F1CF23-1535-4C12-A3E9-D77735EF4A72}">
      <dgm:prSet/>
      <dgm:spPr/>
      <dgm:t>
        <a:bodyPr/>
        <a:lstStyle/>
        <a:p>
          <a:r>
            <a:rPr lang="en-US"/>
            <a:t>We put equipment away and store it properly.</a:t>
          </a:r>
        </a:p>
      </dgm:t>
    </dgm:pt>
    <dgm:pt modelId="{222A0B1C-E99B-468A-AAB5-50E439667719}" type="parTrans" cxnId="{F6A63D5F-695F-4514-B1DB-00064B097444}">
      <dgm:prSet/>
      <dgm:spPr/>
      <dgm:t>
        <a:bodyPr/>
        <a:lstStyle/>
        <a:p>
          <a:endParaRPr lang="en-US"/>
        </a:p>
      </dgm:t>
    </dgm:pt>
    <dgm:pt modelId="{65364766-3149-4F42-A825-BE0B544E39E3}" type="sibTrans" cxnId="{F6A63D5F-695F-4514-B1DB-00064B097444}">
      <dgm:prSet/>
      <dgm:spPr/>
      <dgm:t>
        <a:bodyPr/>
        <a:lstStyle/>
        <a:p>
          <a:endParaRPr lang="en-US"/>
        </a:p>
      </dgm:t>
    </dgm:pt>
    <dgm:pt modelId="{C6E90536-C4F8-42CA-BD99-54857D296B49}" type="pres">
      <dgm:prSet presAssocID="{0FC44A8C-AE91-4FB5-B051-528208B57596}" presName="CompostProcess" presStyleCnt="0">
        <dgm:presLayoutVars>
          <dgm:dir/>
          <dgm:resizeHandles val="exact"/>
        </dgm:presLayoutVars>
      </dgm:prSet>
      <dgm:spPr/>
    </dgm:pt>
    <dgm:pt modelId="{33730E0C-245D-4385-AD2E-8A6CAFB5F040}" type="pres">
      <dgm:prSet presAssocID="{0FC44A8C-AE91-4FB5-B051-528208B57596}" presName="arrow" presStyleLbl="bgShp" presStyleIdx="0" presStyleCnt="1" custScaleX="117647"/>
      <dgm:spPr/>
    </dgm:pt>
    <dgm:pt modelId="{0DE23E8C-3964-4BD9-9872-A00065725015}" type="pres">
      <dgm:prSet presAssocID="{0FC44A8C-AE91-4FB5-B051-528208B57596}" presName="linearProcess" presStyleCnt="0"/>
      <dgm:spPr/>
    </dgm:pt>
    <dgm:pt modelId="{2F174F50-D907-447D-AA01-B85CBDDCF571}" type="pres">
      <dgm:prSet presAssocID="{E8F96F96-0221-42EC-B001-964E545668AD}" presName="textNode" presStyleLbl="node1" presStyleIdx="0" presStyleCnt="4" custScaleX="58511" custScaleY="207796" custLinFactNeighborX="62214" custLinFactNeighborY="-15811">
        <dgm:presLayoutVars>
          <dgm:bulletEnabled val="1"/>
        </dgm:presLayoutVars>
      </dgm:prSet>
      <dgm:spPr/>
    </dgm:pt>
    <dgm:pt modelId="{64B9E7C6-CCEC-40B1-B05E-84BDF3D70DEF}" type="pres">
      <dgm:prSet presAssocID="{B4ACBF0E-9B61-4C47-A4AD-A273A1E514D3}" presName="sibTrans" presStyleCnt="0"/>
      <dgm:spPr/>
    </dgm:pt>
    <dgm:pt modelId="{FD549B11-F127-4F43-85DA-D532FD7598B3}" type="pres">
      <dgm:prSet presAssocID="{84A816A6-11F3-4178-BDBA-C2D149607CF6}" presName="textNode" presStyleLbl="node1" presStyleIdx="1" presStyleCnt="4" custScaleY="133767">
        <dgm:presLayoutVars>
          <dgm:bulletEnabled val="1"/>
        </dgm:presLayoutVars>
      </dgm:prSet>
      <dgm:spPr/>
    </dgm:pt>
    <dgm:pt modelId="{30C88496-CE56-4A8D-8F10-B410A970480D}" type="pres">
      <dgm:prSet presAssocID="{2D5A213E-0647-43E2-81A8-17A2ED42E6A3}" presName="sibTrans" presStyleCnt="0"/>
      <dgm:spPr/>
    </dgm:pt>
    <dgm:pt modelId="{F9E8C59B-FC33-4B17-B41D-B965660B4A93}" type="pres">
      <dgm:prSet presAssocID="{DCF13A9C-9496-4721-8968-461EA43BCC7B}" presName="textNode" presStyleLbl="node1" presStyleIdx="2" presStyleCnt="4" custScaleY="131751" custLinFactNeighborX="-60253" custLinFactNeighborY="960">
        <dgm:presLayoutVars>
          <dgm:bulletEnabled val="1"/>
        </dgm:presLayoutVars>
      </dgm:prSet>
      <dgm:spPr/>
    </dgm:pt>
    <dgm:pt modelId="{52DF310E-0AE5-412A-98E2-16131E2AAF13}" type="pres">
      <dgm:prSet presAssocID="{2550E9BE-3F0A-4F64-841E-E47EB129E72B}" presName="sibTrans" presStyleCnt="0"/>
      <dgm:spPr/>
    </dgm:pt>
    <dgm:pt modelId="{8913816C-AE16-4F0C-A2A9-8E863C6F5C1E}" type="pres">
      <dgm:prSet presAssocID="{02F1CF23-1535-4C12-A3E9-D77735EF4A72}" presName="textNode" presStyleLbl="node1" presStyleIdx="3" presStyleCnt="4" custScaleY="126903" custLinFactX="-62" custLinFactNeighborX="-100000" custLinFactNeighborY="-480">
        <dgm:presLayoutVars>
          <dgm:bulletEnabled val="1"/>
        </dgm:presLayoutVars>
      </dgm:prSet>
      <dgm:spPr/>
    </dgm:pt>
  </dgm:ptLst>
  <dgm:cxnLst>
    <dgm:cxn modelId="{285B6814-7A0F-46FB-895B-9D37106BC313}" srcId="{0FC44A8C-AE91-4FB5-B051-528208B57596}" destId="{84A816A6-11F3-4178-BDBA-C2D149607CF6}" srcOrd="1" destOrd="0" parTransId="{B405EA05-F776-4C80-87FC-FBBAD245F7CD}" sibTransId="{2D5A213E-0647-43E2-81A8-17A2ED42E6A3}"/>
    <dgm:cxn modelId="{C687AC1B-5F40-4FA2-9B20-9D2FA177CAA6}" srcId="{0FC44A8C-AE91-4FB5-B051-528208B57596}" destId="{E8F96F96-0221-42EC-B001-964E545668AD}" srcOrd="0" destOrd="0" parTransId="{4B816A36-75C2-4F30-8F35-6576549BF585}" sibTransId="{B4ACBF0E-9B61-4C47-A4AD-A273A1E514D3}"/>
    <dgm:cxn modelId="{8C85F71E-5107-4557-8D1A-09B7CDA2269E}" type="presOf" srcId="{02F1CF23-1535-4C12-A3E9-D77735EF4A72}" destId="{8913816C-AE16-4F0C-A2A9-8E863C6F5C1E}" srcOrd="0" destOrd="0" presId="urn:microsoft.com/office/officeart/2005/8/layout/hProcess9"/>
    <dgm:cxn modelId="{1196652C-D6F1-4D45-B26F-B8BA89B88CEC}" type="presOf" srcId="{84A816A6-11F3-4178-BDBA-C2D149607CF6}" destId="{FD549B11-F127-4F43-85DA-D532FD7598B3}" srcOrd="0" destOrd="0" presId="urn:microsoft.com/office/officeart/2005/8/layout/hProcess9"/>
    <dgm:cxn modelId="{F6A63D5F-695F-4514-B1DB-00064B097444}" srcId="{0FC44A8C-AE91-4FB5-B051-528208B57596}" destId="{02F1CF23-1535-4C12-A3E9-D77735EF4A72}" srcOrd="3" destOrd="0" parTransId="{222A0B1C-E99B-468A-AAB5-50E439667719}" sibTransId="{65364766-3149-4F42-A825-BE0B544E39E3}"/>
    <dgm:cxn modelId="{A760278A-1713-4095-9323-7096DD92D942}" type="presOf" srcId="{DCF13A9C-9496-4721-8968-461EA43BCC7B}" destId="{F9E8C59B-FC33-4B17-B41D-B965660B4A93}" srcOrd="0" destOrd="0" presId="urn:microsoft.com/office/officeart/2005/8/layout/hProcess9"/>
    <dgm:cxn modelId="{4BFCE898-BECC-4418-94FD-B49EE1238DDD}" type="presOf" srcId="{E8F96F96-0221-42EC-B001-964E545668AD}" destId="{2F174F50-D907-447D-AA01-B85CBDDCF571}" srcOrd="0" destOrd="0" presId="urn:microsoft.com/office/officeart/2005/8/layout/hProcess9"/>
    <dgm:cxn modelId="{D2F590B0-F2CC-49AF-8625-C8ADDE154004}" type="presOf" srcId="{0FC44A8C-AE91-4FB5-B051-528208B57596}" destId="{C6E90536-C4F8-42CA-BD99-54857D296B49}" srcOrd="0" destOrd="0" presId="urn:microsoft.com/office/officeart/2005/8/layout/hProcess9"/>
    <dgm:cxn modelId="{FAACFEC2-5303-4617-94E9-7B0F021910FA}" srcId="{0FC44A8C-AE91-4FB5-B051-528208B57596}" destId="{DCF13A9C-9496-4721-8968-461EA43BCC7B}" srcOrd="2" destOrd="0" parTransId="{D5C0BA3D-7AB6-4FED-8DA8-3F10532C8595}" sibTransId="{2550E9BE-3F0A-4F64-841E-E47EB129E72B}"/>
    <dgm:cxn modelId="{FAF7E454-4BF7-49C2-A2A8-1A52A3125B74}" type="presParOf" srcId="{C6E90536-C4F8-42CA-BD99-54857D296B49}" destId="{33730E0C-245D-4385-AD2E-8A6CAFB5F040}" srcOrd="0" destOrd="0" presId="urn:microsoft.com/office/officeart/2005/8/layout/hProcess9"/>
    <dgm:cxn modelId="{5BF3104A-CF80-474C-98BF-C85A6E575136}" type="presParOf" srcId="{C6E90536-C4F8-42CA-BD99-54857D296B49}" destId="{0DE23E8C-3964-4BD9-9872-A00065725015}" srcOrd="1" destOrd="0" presId="urn:microsoft.com/office/officeart/2005/8/layout/hProcess9"/>
    <dgm:cxn modelId="{7A7E166E-63DF-47ED-B066-63D6117AC468}" type="presParOf" srcId="{0DE23E8C-3964-4BD9-9872-A00065725015}" destId="{2F174F50-D907-447D-AA01-B85CBDDCF571}" srcOrd="0" destOrd="0" presId="urn:microsoft.com/office/officeart/2005/8/layout/hProcess9"/>
    <dgm:cxn modelId="{A929E1D1-B598-400D-9273-3F1AC19609F7}" type="presParOf" srcId="{0DE23E8C-3964-4BD9-9872-A00065725015}" destId="{64B9E7C6-CCEC-40B1-B05E-84BDF3D70DEF}" srcOrd="1" destOrd="0" presId="urn:microsoft.com/office/officeart/2005/8/layout/hProcess9"/>
    <dgm:cxn modelId="{0B4DF24D-B993-4728-BD44-1C124EA4693A}" type="presParOf" srcId="{0DE23E8C-3964-4BD9-9872-A00065725015}" destId="{FD549B11-F127-4F43-85DA-D532FD7598B3}" srcOrd="2" destOrd="0" presId="urn:microsoft.com/office/officeart/2005/8/layout/hProcess9"/>
    <dgm:cxn modelId="{07BEE637-C4F7-40BD-8E6C-7F58E05B9E33}" type="presParOf" srcId="{0DE23E8C-3964-4BD9-9872-A00065725015}" destId="{30C88496-CE56-4A8D-8F10-B410A970480D}" srcOrd="3" destOrd="0" presId="urn:microsoft.com/office/officeart/2005/8/layout/hProcess9"/>
    <dgm:cxn modelId="{15D51C32-94B3-4B15-9C86-A2959DBB0F3A}" type="presParOf" srcId="{0DE23E8C-3964-4BD9-9872-A00065725015}" destId="{F9E8C59B-FC33-4B17-B41D-B965660B4A93}" srcOrd="4" destOrd="0" presId="urn:microsoft.com/office/officeart/2005/8/layout/hProcess9"/>
    <dgm:cxn modelId="{C047EF6E-35B0-417B-95D1-C777D5A841ED}" type="presParOf" srcId="{0DE23E8C-3964-4BD9-9872-A00065725015}" destId="{52DF310E-0AE5-412A-98E2-16131E2AAF13}" srcOrd="5" destOrd="0" presId="urn:microsoft.com/office/officeart/2005/8/layout/hProcess9"/>
    <dgm:cxn modelId="{34D18373-7C29-4524-BD24-1BFE6E955165}" type="presParOf" srcId="{0DE23E8C-3964-4BD9-9872-A00065725015}" destId="{8913816C-AE16-4F0C-A2A9-8E863C6F5C1E}" srcOrd="6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8833A9BE-5424-437D-BE58-68CA11975704}" type="doc">
      <dgm:prSet loTypeId="urn:microsoft.com/office/officeart/2005/8/layout/pyramid3" loCatId="pyramid" qsTypeId="urn:microsoft.com/office/officeart/2005/8/quickstyle/simple1" qsCatId="simple" csTypeId="urn:microsoft.com/office/officeart/2005/8/colors/colorful2" csCatId="colorful" phldr="1"/>
      <dgm:spPr/>
    </dgm:pt>
    <dgm:pt modelId="{1B54BC0A-5DAC-4771-9613-EF6F243C7A18}">
      <dgm:prSet phldrT="[Text]" custT="1"/>
      <dgm:spPr/>
      <dgm:t>
        <a:bodyPr/>
        <a:lstStyle/>
        <a:p>
          <a:r>
            <a:rPr lang="en-US" sz="1400" b="1"/>
            <a:t>Greetings: </a:t>
          </a:r>
          <a:r>
            <a:rPr lang="en-US" sz="1050" b="1"/>
            <a:t>smile, eye contact, intro and explain our role to customers.</a:t>
          </a:r>
        </a:p>
      </dgm:t>
    </dgm:pt>
    <dgm:pt modelId="{FD561E1E-6D74-4D38-9678-7A075998D2BF}" type="parTrans" cxnId="{9E9A74A1-63D3-44E7-AD27-F13577796D9A}">
      <dgm:prSet/>
      <dgm:spPr/>
      <dgm:t>
        <a:bodyPr/>
        <a:lstStyle/>
        <a:p>
          <a:endParaRPr lang="en-US" sz="1800" b="1"/>
        </a:p>
      </dgm:t>
    </dgm:pt>
    <dgm:pt modelId="{383137C8-E924-4D9E-8257-6500F9570142}" type="sibTrans" cxnId="{9E9A74A1-63D3-44E7-AD27-F13577796D9A}">
      <dgm:prSet/>
      <dgm:spPr/>
      <dgm:t>
        <a:bodyPr/>
        <a:lstStyle/>
        <a:p>
          <a:endParaRPr lang="en-US" sz="1800" b="1"/>
        </a:p>
      </dgm:t>
    </dgm:pt>
    <dgm:pt modelId="{3DF455D2-713D-456C-81CA-72A41F675664}">
      <dgm:prSet phldrT="[Text]" custT="1"/>
      <dgm:spPr/>
      <dgm:t>
        <a:bodyPr/>
        <a:lstStyle/>
        <a:p>
          <a:r>
            <a:rPr lang="en-US" sz="1400" b="1"/>
            <a:t>Elevator Courtesy</a:t>
          </a:r>
          <a:r>
            <a:rPr lang="en-US" sz="1050" b="1"/>
            <a:t>: wait for people to exit before entering. Visitors on first. Face patients towards the entrance.</a:t>
          </a:r>
        </a:p>
      </dgm:t>
    </dgm:pt>
    <dgm:pt modelId="{195A2DB6-23CA-4C3C-9FAF-6D67C9282440}" type="parTrans" cxnId="{5AF5B684-8990-4542-AD3F-8654CDC4212E}">
      <dgm:prSet/>
      <dgm:spPr/>
      <dgm:t>
        <a:bodyPr/>
        <a:lstStyle/>
        <a:p>
          <a:endParaRPr lang="en-US" sz="1800" b="1"/>
        </a:p>
      </dgm:t>
    </dgm:pt>
    <dgm:pt modelId="{4E271751-44B5-4D46-B872-16A7E930E0FA}" type="sibTrans" cxnId="{5AF5B684-8990-4542-AD3F-8654CDC4212E}">
      <dgm:prSet/>
      <dgm:spPr/>
      <dgm:t>
        <a:bodyPr/>
        <a:lstStyle/>
        <a:p>
          <a:endParaRPr lang="en-US" sz="1800" b="1"/>
        </a:p>
      </dgm:t>
    </dgm:pt>
    <dgm:pt modelId="{520C6683-D761-4992-AB9D-24C6B77954EC}">
      <dgm:prSet phldrT="[Text]" custT="1"/>
      <dgm:spPr/>
      <dgm:t>
        <a:bodyPr/>
        <a:lstStyle/>
        <a:p>
          <a:r>
            <a:rPr lang="en-US" sz="1400" b="1"/>
            <a:t>Wayfinding: </a:t>
          </a:r>
        </a:p>
        <a:p>
          <a:r>
            <a:rPr lang="en-US" sz="1000" b="1"/>
            <a:t>we look for customers who seem confused or need direction and personally assist them to their destinations</a:t>
          </a:r>
          <a:r>
            <a:rPr lang="en-US" sz="1400" b="1"/>
            <a:t>.</a:t>
          </a:r>
        </a:p>
      </dgm:t>
    </dgm:pt>
    <dgm:pt modelId="{B5A8684E-C5E2-4B8C-8B42-1A90190CE629}" type="parTrans" cxnId="{538C6DC4-7508-4BF5-A1B0-E02DB7183FB6}">
      <dgm:prSet/>
      <dgm:spPr/>
      <dgm:t>
        <a:bodyPr/>
        <a:lstStyle/>
        <a:p>
          <a:endParaRPr lang="en-US" sz="1800" b="1"/>
        </a:p>
      </dgm:t>
    </dgm:pt>
    <dgm:pt modelId="{625DA5F1-FE45-415B-9E12-B52465121B08}" type="sibTrans" cxnId="{538C6DC4-7508-4BF5-A1B0-E02DB7183FB6}">
      <dgm:prSet/>
      <dgm:spPr/>
      <dgm:t>
        <a:bodyPr/>
        <a:lstStyle/>
        <a:p>
          <a:endParaRPr lang="en-US" sz="1800" b="1"/>
        </a:p>
      </dgm:t>
    </dgm:pt>
    <dgm:pt modelId="{25E12F32-731D-4346-AF7C-C93FCAEFD4E3}">
      <dgm:prSet custT="1"/>
      <dgm:spPr/>
      <dgm:t>
        <a:bodyPr/>
        <a:lstStyle/>
        <a:p>
          <a:r>
            <a:rPr lang="en-US" sz="1400" b="1"/>
            <a:t>Responsiveness &amp; Wait: </a:t>
          </a:r>
          <a:r>
            <a:rPr lang="en-US" sz="900" b="1"/>
            <a:t>provide a comfortable atmosphere. Anticipate other’s needs. Explain what is expected, update regularly changes or delays. Apologize for delays.</a:t>
          </a:r>
        </a:p>
      </dgm:t>
    </dgm:pt>
    <dgm:pt modelId="{AD7610F0-570F-4771-B3C3-50F64FE52682}" type="parTrans" cxnId="{0B7B3D84-15FA-486A-B86D-8A666C612644}">
      <dgm:prSet/>
      <dgm:spPr/>
      <dgm:t>
        <a:bodyPr/>
        <a:lstStyle/>
        <a:p>
          <a:endParaRPr lang="en-US" sz="1800" b="1"/>
        </a:p>
      </dgm:t>
    </dgm:pt>
    <dgm:pt modelId="{46F9B95A-1E36-40FF-8378-D824CF119290}" type="sibTrans" cxnId="{0B7B3D84-15FA-486A-B86D-8A666C612644}">
      <dgm:prSet/>
      <dgm:spPr/>
      <dgm:t>
        <a:bodyPr/>
        <a:lstStyle/>
        <a:p>
          <a:endParaRPr lang="en-US" sz="1800" b="1"/>
        </a:p>
      </dgm:t>
    </dgm:pt>
    <dgm:pt modelId="{E9CAA4F9-FF59-4F81-92C4-D0BFBD077D09}" type="pres">
      <dgm:prSet presAssocID="{8833A9BE-5424-437D-BE58-68CA11975704}" presName="Name0" presStyleCnt="0">
        <dgm:presLayoutVars>
          <dgm:dir/>
          <dgm:animLvl val="lvl"/>
          <dgm:resizeHandles val="exact"/>
        </dgm:presLayoutVars>
      </dgm:prSet>
      <dgm:spPr/>
    </dgm:pt>
    <dgm:pt modelId="{75FB75F8-2285-4F45-915F-D85FC4A36001}" type="pres">
      <dgm:prSet presAssocID="{1B54BC0A-5DAC-4771-9613-EF6F243C7A18}" presName="Name8" presStyleCnt="0"/>
      <dgm:spPr/>
    </dgm:pt>
    <dgm:pt modelId="{BC2E6A35-3CFB-4F14-99FF-F37C36BBF0E5}" type="pres">
      <dgm:prSet presAssocID="{1B54BC0A-5DAC-4771-9613-EF6F243C7A18}" presName="level" presStyleLbl="node1" presStyleIdx="0" presStyleCnt="4" custLinFactNeighborY="57">
        <dgm:presLayoutVars>
          <dgm:chMax val="1"/>
          <dgm:bulletEnabled val="1"/>
        </dgm:presLayoutVars>
      </dgm:prSet>
      <dgm:spPr/>
    </dgm:pt>
    <dgm:pt modelId="{E5ACE668-5932-4455-82A8-4C5957F8360B}" type="pres">
      <dgm:prSet presAssocID="{1B54BC0A-5DAC-4771-9613-EF6F243C7A18}" presName="levelTx" presStyleLbl="revTx" presStyleIdx="0" presStyleCnt="0">
        <dgm:presLayoutVars>
          <dgm:chMax val="1"/>
          <dgm:bulletEnabled val="1"/>
        </dgm:presLayoutVars>
      </dgm:prSet>
      <dgm:spPr/>
    </dgm:pt>
    <dgm:pt modelId="{78318E1D-744E-409F-9C68-9D6E73DC24F7}" type="pres">
      <dgm:prSet presAssocID="{3DF455D2-713D-456C-81CA-72A41F675664}" presName="Name8" presStyleCnt="0"/>
      <dgm:spPr/>
    </dgm:pt>
    <dgm:pt modelId="{2DEB2DE9-42EE-4B5A-A1DF-B6D5B4978801}" type="pres">
      <dgm:prSet presAssocID="{3DF455D2-713D-456C-81CA-72A41F675664}" presName="level" presStyleLbl="node1" presStyleIdx="1" presStyleCnt="4" custScaleX="122440" custLinFactNeighborX="1869" custLinFactNeighborY="-3573">
        <dgm:presLayoutVars>
          <dgm:chMax val="1"/>
          <dgm:bulletEnabled val="1"/>
        </dgm:presLayoutVars>
      </dgm:prSet>
      <dgm:spPr/>
    </dgm:pt>
    <dgm:pt modelId="{F0B9ADA1-660A-49F5-B3E9-49AF4B7ABD2E}" type="pres">
      <dgm:prSet presAssocID="{3DF455D2-713D-456C-81CA-72A41F675664}" presName="levelTx" presStyleLbl="revTx" presStyleIdx="0" presStyleCnt="0">
        <dgm:presLayoutVars>
          <dgm:chMax val="1"/>
          <dgm:bulletEnabled val="1"/>
        </dgm:presLayoutVars>
      </dgm:prSet>
      <dgm:spPr/>
    </dgm:pt>
    <dgm:pt modelId="{50E7E7D8-BF1E-4D12-837E-7E4DB1B0986E}" type="pres">
      <dgm:prSet presAssocID="{25E12F32-731D-4346-AF7C-C93FCAEFD4E3}" presName="Name8" presStyleCnt="0"/>
      <dgm:spPr/>
    </dgm:pt>
    <dgm:pt modelId="{6721F143-139B-4221-8286-F1EB2A972C59}" type="pres">
      <dgm:prSet presAssocID="{25E12F32-731D-4346-AF7C-C93FCAEFD4E3}" presName="level" presStyleLbl="node1" presStyleIdx="2" presStyleCnt="4" custScaleX="170774">
        <dgm:presLayoutVars>
          <dgm:chMax val="1"/>
          <dgm:bulletEnabled val="1"/>
        </dgm:presLayoutVars>
      </dgm:prSet>
      <dgm:spPr/>
    </dgm:pt>
    <dgm:pt modelId="{6E1C6660-1C68-49D0-8D88-7B15C3587FB5}" type="pres">
      <dgm:prSet presAssocID="{25E12F32-731D-4346-AF7C-C93FCAEFD4E3}" presName="levelTx" presStyleLbl="revTx" presStyleIdx="0" presStyleCnt="0">
        <dgm:presLayoutVars>
          <dgm:chMax val="1"/>
          <dgm:bulletEnabled val="1"/>
        </dgm:presLayoutVars>
      </dgm:prSet>
      <dgm:spPr/>
    </dgm:pt>
    <dgm:pt modelId="{B90A86BE-582C-4CF7-A0AE-6E635A697C4C}" type="pres">
      <dgm:prSet presAssocID="{520C6683-D761-4992-AB9D-24C6B77954EC}" presName="Name8" presStyleCnt="0"/>
      <dgm:spPr/>
    </dgm:pt>
    <dgm:pt modelId="{3152CF0E-FC81-49CE-A177-360BE901A4B4}" type="pres">
      <dgm:prSet presAssocID="{520C6683-D761-4992-AB9D-24C6B77954EC}" presName="level" presStyleLbl="node1" presStyleIdx="3" presStyleCnt="4" custScaleX="370019">
        <dgm:presLayoutVars>
          <dgm:chMax val="1"/>
          <dgm:bulletEnabled val="1"/>
        </dgm:presLayoutVars>
      </dgm:prSet>
      <dgm:spPr/>
    </dgm:pt>
    <dgm:pt modelId="{59A9793B-C79E-4341-9B50-577363EC6096}" type="pres">
      <dgm:prSet presAssocID="{520C6683-D761-4992-AB9D-24C6B77954EC}" presName="levelTx" presStyleLbl="revTx" presStyleIdx="0" presStyleCnt="0">
        <dgm:presLayoutVars>
          <dgm:chMax val="1"/>
          <dgm:bulletEnabled val="1"/>
        </dgm:presLayoutVars>
      </dgm:prSet>
      <dgm:spPr/>
    </dgm:pt>
  </dgm:ptLst>
  <dgm:cxnLst>
    <dgm:cxn modelId="{CE89A22F-86EF-4368-BD63-EF95BF4AFB17}" type="presOf" srcId="{8833A9BE-5424-437D-BE58-68CA11975704}" destId="{E9CAA4F9-FF59-4F81-92C4-D0BFBD077D09}" srcOrd="0" destOrd="0" presId="urn:microsoft.com/office/officeart/2005/8/layout/pyramid3"/>
    <dgm:cxn modelId="{8EF8927A-7EA2-4985-8F6B-55CF3733CDE1}" type="presOf" srcId="{520C6683-D761-4992-AB9D-24C6B77954EC}" destId="{59A9793B-C79E-4341-9B50-577363EC6096}" srcOrd="1" destOrd="0" presId="urn:microsoft.com/office/officeart/2005/8/layout/pyramid3"/>
    <dgm:cxn modelId="{2751387E-91DF-46B4-BBD6-D7D6F8B1057E}" type="presOf" srcId="{1B54BC0A-5DAC-4771-9613-EF6F243C7A18}" destId="{E5ACE668-5932-4455-82A8-4C5957F8360B}" srcOrd="1" destOrd="0" presId="urn:microsoft.com/office/officeart/2005/8/layout/pyramid3"/>
    <dgm:cxn modelId="{0B7B3D84-15FA-486A-B86D-8A666C612644}" srcId="{8833A9BE-5424-437D-BE58-68CA11975704}" destId="{25E12F32-731D-4346-AF7C-C93FCAEFD4E3}" srcOrd="2" destOrd="0" parTransId="{AD7610F0-570F-4771-B3C3-50F64FE52682}" sibTransId="{46F9B95A-1E36-40FF-8378-D824CF119290}"/>
    <dgm:cxn modelId="{5AF5B684-8990-4542-AD3F-8654CDC4212E}" srcId="{8833A9BE-5424-437D-BE58-68CA11975704}" destId="{3DF455D2-713D-456C-81CA-72A41F675664}" srcOrd="1" destOrd="0" parTransId="{195A2DB6-23CA-4C3C-9FAF-6D67C9282440}" sibTransId="{4E271751-44B5-4D46-B872-16A7E930E0FA}"/>
    <dgm:cxn modelId="{9E9A74A1-63D3-44E7-AD27-F13577796D9A}" srcId="{8833A9BE-5424-437D-BE58-68CA11975704}" destId="{1B54BC0A-5DAC-4771-9613-EF6F243C7A18}" srcOrd="0" destOrd="0" parTransId="{FD561E1E-6D74-4D38-9678-7A075998D2BF}" sibTransId="{383137C8-E924-4D9E-8257-6500F9570142}"/>
    <dgm:cxn modelId="{C6B16CAB-DA00-42C2-A5C4-1F24ADC73FAB}" type="presOf" srcId="{1B54BC0A-5DAC-4771-9613-EF6F243C7A18}" destId="{BC2E6A35-3CFB-4F14-99FF-F37C36BBF0E5}" srcOrd="0" destOrd="0" presId="urn:microsoft.com/office/officeart/2005/8/layout/pyramid3"/>
    <dgm:cxn modelId="{A4EB3DB4-F6BF-414F-8CF7-1EAA69201FF5}" type="presOf" srcId="{520C6683-D761-4992-AB9D-24C6B77954EC}" destId="{3152CF0E-FC81-49CE-A177-360BE901A4B4}" srcOrd="0" destOrd="0" presId="urn:microsoft.com/office/officeart/2005/8/layout/pyramid3"/>
    <dgm:cxn modelId="{DE8330BA-9F74-4C29-9AD7-AE1901A41CCA}" type="presOf" srcId="{3DF455D2-713D-456C-81CA-72A41F675664}" destId="{F0B9ADA1-660A-49F5-B3E9-49AF4B7ABD2E}" srcOrd="1" destOrd="0" presId="urn:microsoft.com/office/officeart/2005/8/layout/pyramid3"/>
    <dgm:cxn modelId="{538C6DC4-7508-4BF5-A1B0-E02DB7183FB6}" srcId="{8833A9BE-5424-437D-BE58-68CA11975704}" destId="{520C6683-D761-4992-AB9D-24C6B77954EC}" srcOrd="3" destOrd="0" parTransId="{B5A8684E-C5E2-4B8C-8B42-1A90190CE629}" sibTransId="{625DA5F1-FE45-415B-9E12-B52465121B08}"/>
    <dgm:cxn modelId="{5C21D7EC-F1E2-47B1-A41B-6FFE63E9EDBA}" type="presOf" srcId="{25E12F32-731D-4346-AF7C-C93FCAEFD4E3}" destId="{6E1C6660-1C68-49D0-8D88-7B15C3587FB5}" srcOrd="1" destOrd="0" presId="urn:microsoft.com/office/officeart/2005/8/layout/pyramid3"/>
    <dgm:cxn modelId="{A07EB8ED-2F42-4C95-A84E-866095968EA0}" type="presOf" srcId="{3DF455D2-713D-456C-81CA-72A41F675664}" destId="{2DEB2DE9-42EE-4B5A-A1DF-B6D5B4978801}" srcOrd="0" destOrd="0" presId="urn:microsoft.com/office/officeart/2005/8/layout/pyramid3"/>
    <dgm:cxn modelId="{182586F0-A092-48BC-8DA3-6EDD62137C22}" type="presOf" srcId="{25E12F32-731D-4346-AF7C-C93FCAEFD4E3}" destId="{6721F143-139B-4221-8286-F1EB2A972C59}" srcOrd="0" destOrd="0" presId="urn:microsoft.com/office/officeart/2005/8/layout/pyramid3"/>
    <dgm:cxn modelId="{725D4E4C-BA85-40F6-9F20-50B5534A4CCB}" type="presParOf" srcId="{E9CAA4F9-FF59-4F81-92C4-D0BFBD077D09}" destId="{75FB75F8-2285-4F45-915F-D85FC4A36001}" srcOrd="0" destOrd="0" presId="urn:microsoft.com/office/officeart/2005/8/layout/pyramid3"/>
    <dgm:cxn modelId="{063A4F74-08FC-46BE-BC90-E697039FE84D}" type="presParOf" srcId="{75FB75F8-2285-4F45-915F-D85FC4A36001}" destId="{BC2E6A35-3CFB-4F14-99FF-F37C36BBF0E5}" srcOrd="0" destOrd="0" presId="urn:microsoft.com/office/officeart/2005/8/layout/pyramid3"/>
    <dgm:cxn modelId="{26658667-6BBE-4C8B-9509-3344208F4C7F}" type="presParOf" srcId="{75FB75F8-2285-4F45-915F-D85FC4A36001}" destId="{E5ACE668-5932-4455-82A8-4C5957F8360B}" srcOrd="1" destOrd="0" presId="urn:microsoft.com/office/officeart/2005/8/layout/pyramid3"/>
    <dgm:cxn modelId="{4C1C4195-BEAD-4A50-9A13-5DF768B1D708}" type="presParOf" srcId="{E9CAA4F9-FF59-4F81-92C4-D0BFBD077D09}" destId="{78318E1D-744E-409F-9C68-9D6E73DC24F7}" srcOrd="1" destOrd="0" presId="urn:microsoft.com/office/officeart/2005/8/layout/pyramid3"/>
    <dgm:cxn modelId="{72997613-D52E-44C0-9197-DFEBD1271077}" type="presParOf" srcId="{78318E1D-744E-409F-9C68-9D6E73DC24F7}" destId="{2DEB2DE9-42EE-4B5A-A1DF-B6D5B4978801}" srcOrd="0" destOrd="0" presId="urn:microsoft.com/office/officeart/2005/8/layout/pyramid3"/>
    <dgm:cxn modelId="{132739F3-8889-46DC-BFC8-B6B2748E6F3D}" type="presParOf" srcId="{78318E1D-744E-409F-9C68-9D6E73DC24F7}" destId="{F0B9ADA1-660A-49F5-B3E9-49AF4B7ABD2E}" srcOrd="1" destOrd="0" presId="urn:microsoft.com/office/officeart/2005/8/layout/pyramid3"/>
    <dgm:cxn modelId="{1ACFEFFF-5853-4F65-AC3D-D1AFA070EC1C}" type="presParOf" srcId="{E9CAA4F9-FF59-4F81-92C4-D0BFBD077D09}" destId="{50E7E7D8-BF1E-4D12-837E-7E4DB1B0986E}" srcOrd="2" destOrd="0" presId="urn:microsoft.com/office/officeart/2005/8/layout/pyramid3"/>
    <dgm:cxn modelId="{B75C4C79-5D3D-4EC5-8F00-729E365A3A80}" type="presParOf" srcId="{50E7E7D8-BF1E-4D12-837E-7E4DB1B0986E}" destId="{6721F143-139B-4221-8286-F1EB2A972C59}" srcOrd="0" destOrd="0" presId="urn:microsoft.com/office/officeart/2005/8/layout/pyramid3"/>
    <dgm:cxn modelId="{5A1807D4-FC8D-4F31-A2DB-BE1228E942B8}" type="presParOf" srcId="{50E7E7D8-BF1E-4D12-837E-7E4DB1B0986E}" destId="{6E1C6660-1C68-49D0-8D88-7B15C3587FB5}" srcOrd="1" destOrd="0" presId="urn:microsoft.com/office/officeart/2005/8/layout/pyramid3"/>
    <dgm:cxn modelId="{C6BA2B71-99C0-470C-B413-31B0E19B1696}" type="presParOf" srcId="{E9CAA4F9-FF59-4F81-92C4-D0BFBD077D09}" destId="{B90A86BE-582C-4CF7-A0AE-6E635A697C4C}" srcOrd="3" destOrd="0" presId="urn:microsoft.com/office/officeart/2005/8/layout/pyramid3"/>
    <dgm:cxn modelId="{8EABE91D-F5B0-469B-BC41-3A615DC5228A}" type="presParOf" srcId="{B90A86BE-582C-4CF7-A0AE-6E635A697C4C}" destId="{3152CF0E-FC81-49CE-A177-360BE901A4B4}" srcOrd="0" destOrd="0" presId="urn:microsoft.com/office/officeart/2005/8/layout/pyramid3"/>
    <dgm:cxn modelId="{0496E6BE-E5E1-4BEC-9472-DAC686D866C9}" type="presParOf" srcId="{B90A86BE-582C-4CF7-A0AE-6E635A697C4C}" destId="{59A9793B-C79E-4341-9B50-577363EC6096}" srcOrd="1" destOrd="0" presId="urn:microsoft.com/office/officeart/2005/8/layout/pyramid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04D0E96B-AFCD-4E53-B351-2885C4EA9FF9}" type="doc">
      <dgm:prSet loTypeId="urn:microsoft.com/office/officeart/2005/8/layout/list1" loCatId="list" qsTypeId="urn:microsoft.com/office/officeart/2005/8/quickstyle/simple2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27EC1ECE-0DEF-4CE0-B6A7-513048419F24}">
      <dgm:prSet custT="1"/>
      <dgm:spPr/>
      <dgm:t>
        <a:bodyPr/>
        <a:lstStyle/>
        <a:p>
          <a:r>
            <a:rPr lang="en-US" sz="1800">
              <a:solidFill>
                <a:schemeClr val="bg1"/>
              </a:solidFill>
            </a:rPr>
            <a:t>You are required to swipe in and out </a:t>
          </a:r>
          <a:r>
            <a:rPr lang="en-US" sz="1800" b="1" err="1">
              <a:solidFill>
                <a:srgbClr val="FF0000"/>
              </a:solidFill>
            </a:rPr>
            <a:t>everyday</a:t>
          </a:r>
          <a:r>
            <a:rPr lang="en-US" sz="1800" b="1">
              <a:solidFill>
                <a:srgbClr val="FF0000"/>
              </a:solidFill>
            </a:rPr>
            <a:t> </a:t>
          </a:r>
          <a:r>
            <a:rPr lang="en-US" sz="1800">
              <a:solidFill>
                <a:schemeClr val="bg1"/>
              </a:solidFill>
            </a:rPr>
            <a:t>you volunteer.  This is necessary for you to be covered by our liability insurance, to record your volunteer hours, and lastly consideration for service awards.</a:t>
          </a:r>
        </a:p>
      </dgm:t>
    </dgm:pt>
    <dgm:pt modelId="{0724F282-6E31-4CD5-8BBB-BB7772081947}" type="parTrans" cxnId="{86689BBF-7EF3-45A7-BFAA-4C796323C739}">
      <dgm:prSet/>
      <dgm:spPr/>
      <dgm:t>
        <a:bodyPr/>
        <a:lstStyle/>
        <a:p>
          <a:endParaRPr lang="en-US"/>
        </a:p>
      </dgm:t>
    </dgm:pt>
    <dgm:pt modelId="{30D1DE76-B0F0-486A-88D0-980ECCADE5C1}" type="sibTrans" cxnId="{86689BBF-7EF3-45A7-BFAA-4C796323C739}">
      <dgm:prSet/>
      <dgm:spPr/>
      <dgm:t>
        <a:bodyPr/>
        <a:lstStyle/>
        <a:p>
          <a:endParaRPr lang="en-US"/>
        </a:p>
      </dgm:t>
    </dgm:pt>
    <dgm:pt modelId="{DE86C4E8-F9B4-49F5-9781-4CDDADF7C520}">
      <dgm:prSet custT="1"/>
      <dgm:spPr/>
      <dgm:t>
        <a:bodyPr/>
        <a:lstStyle/>
        <a:p>
          <a:r>
            <a:rPr lang="en-US" sz="1800"/>
            <a:t>All volunteers  should present in a happy and healthy manner prepared to serve in the role they are trained.  Making a difference begins with you.  Our patients, families , and visitors rely on your kindness and compassion to assist them through the health care journey.</a:t>
          </a:r>
        </a:p>
      </dgm:t>
    </dgm:pt>
    <dgm:pt modelId="{BD61AC7C-1CCA-4B71-BB51-305F7FF49379}" type="parTrans" cxnId="{CA25AA69-7F3A-43CD-AC05-EAC83C82409D}">
      <dgm:prSet/>
      <dgm:spPr/>
      <dgm:t>
        <a:bodyPr/>
        <a:lstStyle/>
        <a:p>
          <a:endParaRPr lang="en-US"/>
        </a:p>
      </dgm:t>
    </dgm:pt>
    <dgm:pt modelId="{B0219E69-597A-43FD-8E74-EB9EF835A0EC}" type="sibTrans" cxnId="{CA25AA69-7F3A-43CD-AC05-EAC83C82409D}">
      <dgm:prSet/>
      <dgm:spPr/>
      <dgm:t>
        <a:bodyPr/>
        <a:lstStyle/>
        <a:p>
          <a:endParaRPr lang="en-US"/>
        </a:p>
      </dgm:t>
    </dgm:pt>
    <dgm:pt modelId="{969A754A-3387-4D57-AF76-6EB3C5A8A4C4}" type="pres">
      <dgm:prSet presAssocID="{04D0E96B-AFCD-4E53-B351-2885C4EA9FF9}" presName="linear" presStyleCnt="0">
        <dgm:presLayoutVars>
          <dgm:dir/>
          <dgm:animLvl val="lvl"/>
          <dgm:resizeHandles val="exact"/>
        </dgm:presLayoutVars>
      </dgm:prSet>
      <dgm:spPr/>
    </dgm:pt>
    <dgm:pt modelId="{1BD9B27A-9106-42E5-A354-70350B15DB47}" type="pres">
      <dgm:prSet presAssocID="{27EC1ECE-0DEF-4CE0-B6A7-513048419F24}" presName="parentLin" presStyleCnt="0"/>
      <dgm:spPr/>
    </dgm:pt>
    <dgm:pt modelId="{76BCAD84-457E-4A7D-86B2-BE207538F736}" type="pres">
      <dgm:prSet presAssocID="{27EC1ECE-0DEF-4CE0-B6A7-513048419F24}" presName="parentLeftMargin" presStyleLbl="node1" presStyleIdx="0" presStyleCnt="2"/>
      <dgm:spPr/>
    </dgm:pt>
    <dgm:pt modelId="{238A76A0-684C-483C-B1C8-E4B42698346B}" type="pres">
      <dgm:prSet presAssocID="{27EC1ECE-0DEF-4CE0-B6A7-513048419F24}" presName="parentText" presStyleLbl="node1" presStyleIdx="0" presStyleCnt="2" custFlipVert="0" custFlipHor="1" custScaleX="156748" custScaleY="605878" custLinFactX="9963" custLinFactY="341674" custLinFactNeighborX="100000" custLinFactNeighborY="400000">
        <dgm:presLayoutVars>
          <dgm:chMax val="0"/>
          <dgm:bulletEnabled val="1"/>
        </dgm:presLayoutVars>
      </dgm:prSet>
      <dgm:spPr/>
    </dgm:pt>
    <dgm:pt modelId="{73D80AFA-96A1-4304-A028-7D962B374A12}" type="pres">
      <dgm:prSet presAssocID="{27EC1ECE-0DEF-4CE0-B6A7-513048419F24}" presName="negativeSpace" presStyleCnt="0"/>
      <dgm:spPr/>
    </dgm:pt>
    <dgm:pt modelId="{5D7AE1DE-91E6-4DAB-B5CA-F53F9E4DD79B}" type="pres">
      <dgm:prSet presAssocID="{27EC1ECE-0DEF-4CE0-B6A7-513048419F24}" presName="childText" presStyleLbl="conFgAcc1" presStyleIdx="0" presStyleCnt="2" custFlipVert="1" custScaleY="22625">
        <dgm:presLayoutVars>
          <dgm:bulletEnabled val="1"/>
        </dgm:presLayoutVars>
      </dgm:prSet>
      <dgm:spPr/>
    </dgm:pt>
    <dgm:pt modelId="{EF66E8B4-72E5-4729-80D9-0EEBBA7614C3}" type="pres">
      <dgm:prSet presAssocID="{30D1DE76-B0F0-486A-88D0-980ECCADE5C1}" presName="spaceBetweenRectangles" presStyleCnt="0"/>
      <dgm:spPr/>
    </dgm:pt>
    <dgm:pt modelId="{5E025A08-3B04-46DD-BB82-579781932C1E}" type="pres">
      <dgm:prSet presAssocID="{DE86C4E8-F9B4-49F5-9781-4CDDADF7C520}" presName="parentLin" presStyleCnt="0"/>
      <dgm:spPr/>
    </dgm:pt>
    <dgm:pt modelId="{83F2E5D2-6B34-4745-ADC8-35199965C81C}" type="pres">
      <dgm:prSet presAssocID="{DE86C4E8-F9B4-49F5-9781-4CDDADF7C520}" presName="parentLeftMargin" presStyleLbl="node1" presStyleIdx="0" presStyleCnt="2"/>
      <dgm:spPr/>
    </dgm:pt>
    <dgm:pt modelId="{8C54AEC1-B7FA-44F5-B99D-DD691338A0C8}" type="pres">
      <dgm:prSet presAssocID="{DE86C4E8-F9B4-49F5-9781-4CDDADF7C520}" presName="parentText" presStyleLbl="node1" presStyleIdx="1" presStyleCnt="2" custAng="0" custScaleX="150191" custScaleY="571117" custLinFactY="-300000" custLinFactNeighborX="-26748" custLinFactNeighborY="-342222">
        <dgm:presLayoutVars>
          <dgm:chMax val="0"/>
          <dgm:bulletEnabled val="1"/>
        </dgm:presLayoutVars>
      </dgm:prSet>
      <dgm:spPr/>
    </dgm:pt>
    <dgm:pt modelId="{B0C9D824-2FFF-4886-AC3B-38512E7C29EE}" type="pres">
      <dgm:prSet presAssocID="{DE86C4E8-F9B4-49F5-9781-4CDDADF7C520}" presName="negativeSpace" presStyleCnt="0"/>
      <dgm:spPr/>
    </dgm:pt>
    <dgm:pt modelId="{95540E6A-C030-43C5-9D3C-8DEB88AFDF61}" type="pres">
      <dgm:prSet presAssocID="{DE86C4E8-F9B4-49F5-9781-4CDDADF7C520}" presName="childText" presStyleLbl="conFgAcc1" presStyleIdx="1" presStyleCnt="2" custScaleY="26843">
        <dgm:presLayoutVars>
          <dgm:bulletEnabled val="1"/>
        </dgm:presLayoutVars>
      </dgm:prSet>
      <dgm:spPr/>
    </dgm:pt>
  </dgm:ptLst>
  <dgm:cxnLst>
    <dgm:cxn modelId="{F277FB3E-DDA8-4C5C-ADDA-D556E2FC1A76}" type="presOf" srcId="{DE86C4E8-F9B4-49F5-9781-4CDDADF7C520}" destId="{8C54AEC1-B7FA-44F5-B99D-DD691338A0C8}" srcOrd="1" destOrd="0" presId="urn:microsoft.com/office/officeart/2005/8/layout/list1"/>
    <dgm:cxn modelId="{CA25AA69-7F3A-43CD-AC05-EAC83C82409D}" srcId="{04D0E96B-AFCD-4E53-B351-2885C4EA9FF9}" destId="{DE86C4E8-F9B4-49F5-9781-4CDDADF7C520}" srcOrd="1" destOrd="0" parTransId="{BD61AC7C-1CCA-4B71-BB51-305F7FF49379}" sibTransId="{B0219E69-597A-43FD-8E74-EB9EF835A0EC}"/>
    <dgm:cxn modelId="{03C0E4AB-8C8B-4721-B876-26398A667EB5}" type="presOf" srcId="{04D0E96B-AFCD-4E53-B351-2885C4EA9FF9}" destId="{969A754A-3387-4D57-AF76-6EB3C5A8A4C4}" srcOrd="0" destOrd="0" presId="urn:microsoft.com/office/officeart/2005/8/layout/list1"/>
    <dgm:cxn modelId="{86689BBF-7EF3-45A7-BFAA-4C796323C739}" srcId="{04D0E96B-AFCD-4E53-B351-2885C4EA9FF9}" destId="{27EC1ECE-0DEF-4CE0-B6A7-513048419F24}" srcOrd="0" destOrd="0" parTransId="{0724F282-6E31-4CD5-8BBB-BB7772081947}" sibTransId="{30D1DE76-B0F0-486A-88D0-980ECCADE5C1}"/>
    <dgm:cxn modelId="{BF932ADA-B1AE-4114-ACFA-B31B74550ADF}" type="presOf" srcId="{DE86C4E8-F9B4-49F5-9781-4CDDADF7C520}" destId="{83F2E5D2-6B34-4745-ADC8-35199965C81C}" srcOrd="0" destOrd="0" presId="urn:microsoft.com/office/officeart/2005/8/layout/list1"/>
    <dgm:cxn modelId="{9B8A94E0-C873-4BF6-8294-7637B047C329}" type="presOf" srcId="{27EC1ECE-0DEF-4CE0-B6A7-513048419F24}" destId="{238A76A0-684C-483C-B1C8-E4B42698346B}" srcOrd="1" destOrd="0" presId="urn:microsoft.com/office/officeart/2005/8/layout/list1"/>
    <dgm:cxn modelId="{0BE7A8FC-7D17-440B-BFDD-5F06754F34FB}" type="presOf" srcId="{27EC1ECE-0DEF-4CE0-B6A7-513048419F24}" destId="{76BCAD84-457E-4A7D-86B2-BE207538F736}" srcOrd="0" destOrd="0" presId="urn:microsoft.com/office/officeart/2005/8/layout/list1"/>
    <dgm:cxn modelId="{A843DDD5-FA98-41FA-9263-9B013B13CF40}" type="presParOf" srcId="{969A754A-3387-4D57-AF76-6EB3C5A8A4C4}" destId="{1BD9B27A-9106-42E5-A354-70350B15DB47}" srcOrd="0" destOrd="0" presId="urn:microsoft.com/office/officeart/2005/8/layout/list1"/>
    <dgm:cxn modelId="{D7E557C7-9499-43B8-97DA-5B3FC4CFA3F3}" type="presParOf" srcId="{1BD9B27A-9106-42E5-A354-70350B15DB47}" destId="{76BCAD84-457E-4A7D-86B2-BE207538F736}" srcOrd="0" destOrd="0" presId="urn:microsoft.com/office/officeart/2005/8/layout/list1"/>
    <dgm:cxn modelId="{2633B271-2910-4FE3-B8B9-2B678BD7B86D}" type="presParOf" srcId="{1BD9B27A-9106-42E5-A354-70350B15DB47}" destId="{238A76A0-684C-483C-B1C8-E4B42698346B}" srcOrd="1" destOrd="0" presId="urn:microsoft.com/office/officeart/2005/8/layout/list1"/>
    <dgm:cxn modelId="{0763A122-8555-456C-8FE7-AB22D8DA75F3}" type="presParOf" srcId="{969A754A-3387-4D57-AF76-6EB3C5A8A4C4}" destId="{73D80AFA-96A1-4304-A028-7D962B374A12}" srcOrd="1" destOrd="0" presId="urn:microsoft.com/office/officeart/2005/8/layout/list1"/>
    <dgm:cxn modelId="{E692AB47-0823-4D39-B816-8475C8390E00}" type="presParOf" srcId="{969A754A-3387-4D57-AF76-6EB3C5A8A4C4}" destId="{5D7AE1DE-91E6-4DAB-B5CA-F53F9E4DD79B}" srcOrd="2" destOrd="0" presId="urn:microsoft.com/office/officeart/2005/8/layout/list1"/>
    <dgm:cxn modelId="{3FAF6D0D-4144-42E4-8E26-E40ADF582462}" type="presParOf" srcId="{969A754A-3387-4D57-AF76-6EB3C5A8A4C4}" destId="{EF66E8B4-72E5-4729-80D9-0EEBBA7614C3}" srcOrd="3" destOrd="0" presId="urn:microsoft.com/office/officeart/2005/8/layout/list1"/>
    <dgm:cxn modelId="{0E7297FE-261C-47E0-B500-09CA519178E9}" type="presParOf" srcId="{969A754A-3387-4D57-AF76-6EB3C5A8A4C4}" destId="{5E025A08-3B04-46DD-BB82-579781932C1E}" srcOrd="4" destOrd="0" presId="urn:microsoft.com/office/officeart/2005/8/layout/list1"/>
    <dgm:cxn modelId="{6AF0F5F6-A148-44DC-BD05-7E3FFD3AB01A}" type="presParOf" srcId="{5E025A08-3B04-46DD-BB82-579781932C1E}" destId="{83F2E5D2-6B34-4745-ADC8-35199965C81C}" srcOrd="0" destOrd="0" presId="urn:microsoft.com/office/officeart/2005/8/layout/list1"/>
    <dgm:cxn modelId="{53DDDA38-F37E-4EFB-BA9D-01731B92B6BC}" type="presParOf" srcId="{5E025A08-3B04-46DD-BB82-579781932C1E}" destId="{8C54AEC1-B7FA-44F5-B99D-DD691338A0C8}" srcOrd="1" destOrd="0" presId="urn:microsoft.com/office/officeart/2005/8/layout/list1"/>
    <dgm:cxn modelId="{9DDEB5BE-6FD6-4B45-8459-520AA932DD18}" type="presParOf" srcId="{969A754A-3387-4D57-AF76-6EB3C5A8A4C4}" destId="{B0C9D824-2FFF-4886-AC3B-38512E7C29EE}" srcOrd="5" destOrd="0" presId="urn:microsoft.com/office/officeart/2005/8/layout/list1"/>
    <dgm:cxn modelId="{9DE9DB59-A33E-479B-A6BD-B77F545D0EF7}" type="presParOf" srcId="{969A754A-3387-4D57-AF76-6EB3C5A8A4C4}" destId="{95540E6A-C030-43C5-9D3C-8DEB88AFDF61}" srcOrd="6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6FA4E84C-847C-421B-82AE-6E9B6C28EF93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1D2536FF-31C3-4EA3-87FA-FDE27A94FDE2}">
      <dgm:prSet/>
      <dgm:spPr/>
      <dgm:t>
        <a:bodyPr/>
        <a:lstStyle/>
        <a:p>
          <a:r>
            <a:rPr lang="en-US"/>
            <a:t>Volunteer kiosks are located in the following locations at our hospitals.</a:t>
          </a:r>
        </a:p>
      </dgm:t>
    </dgm:pt>
    <dgm:pt modelId="{F8C12E3E-3469-45F3-9407-8FAF1A2C8A3D}" type="parTrans" cxnId="{12F95A61-6FFA-4686-AD89-E1303F197AEF}">
      <dgm:prSet/>
      <dgm:spPr/>
      <dgm:t>
        <a:bodyPr/>
        <a:lstStyle/>
        <a:p>
          <a:endParaRPr lang="en-US"/>
        </a:p>
      </dgm:t>
    </dgm:pt>
    <dgm:pt modelId="{F43D9C4A-483E-449F-8144-028FA85CEA7F}" type="sibTrans" cxnId="{12F95A61-6FFA-4686-AD89-E1303F197AEF}">
      <dgm:prSet/>
      <dgm:spPr/>
      <dgm:t>
        <a:bodyPr/>
        <a:lstStyle/>
        <a:p>
          <a:endParaRPr lang="en-US"/>
        </a:p>
      </dgm:t>
    </dgm:pt>
    <dgm:pt modelId="{2BC18DE4-DEC4-47E8-8DB6-888D42E59870}">
      <dgm:prSet/>
      <dgm:spPr/>
      <dgm:t>
        <a:bodyPr/>
        <a:lstStyle/>
        <a:p>
          <a:r>
            <a:rPr lang="en-US" i="1"/>
            <a:t>Trinity Health Ann Arbor, Chelsea, &amp; Livingston Front Desk/lobby area, Reichert Health Building info desk, Imaging Center hallway, &amp; Ann Arbor emergency department discharge area.  </a:t>
          </a:r>
          <a:r>
            <a:rPr lang="en-US" i="1" u="sng"/>
            <a:t>Canton &amp; Brighton Health </a:t>
          </a:r>
          <a:r>
            <a:rPr lang="en-US" i="1"/>
            <a:t>Centers main information desks upon entry.</a:t>
          </a:r>
        </a:p>
      </dgm:t>
    </dgm:pt>
    <dgm:pt modelId="{2BFFC74E-238E-45E7-96CE-891C6D27B7F8}" type="parTrans" cxnId="{079837BE-7F17-47D8-8F7A-3CA1D75F4C59}">
      <dgm:prSet/>
      <dgm:spPr/>
      <dgm:t>
        <a:bodyPr/>
        <a:lstStyle/>
        <a:p>
          <a:endParaRPr lang="en-US"/>
        </a:p>
      </dgm:t>
    </dgm:pt>
    <dgm:pt modelId="{81602E22-08DB-43F2-9245-044E7EA02E52}" type="sibTrans" cxnId="{079837BE-7F17-47D8-8F7A-3CA1D75F4C59}">
      <dgm:prSet/>
      <dgm:spPr/>
      <dgm:t>
        <a:bodyPr/>
        <a:lstStyle/>
        <a:p>
          <a:endParaRPr lang="en-US"/>
        </a:p>
      </dgm:t>
    </dgm:pt>
    <dgm:pt modelId="{A5DEC9A2-BD5B-4310-8B0C-03B26F8A20B9}">
      <dgm:prSet/>
      <dgm:spPr/>
      <dgm:t>
        <a:bodyPr/>
        <a:lstStyle/>
        <a:p>
          <a:r>
            <a:rPr lang="en-US"/>
            <a:t>Refer to your orientation packet on swiping in procedures for </a:t>
          </a:r>
          <a:r>
            <a:rPr lang="en-US" err="1"/>
            <a:t>Vsys</a:t>
          </a:r>
          <a:r>
            <a:rPr lang="en-US"/>
            <a:t> One.</a:t>
          </a:r>
        </a:p>
      </dgm:t>
    </dgm:pt>
    <dgm:pt modelId="{1692A3DC-DBC2-46D0-879E-0C80E3BB6006}" type="parTrans" cxnId="{C6AA2A68-4787-497D-BB7D-FE69A2788307}">
      <dgm:prSet/>
      <dgm:spPr/>
      <dgm:t>
        <a:bodyPr/>
        <a:lstStyle/>
        <a:p>
          <a:endParaRPr lang="en-US"/>
        </a:p>
      </dgm:t>
    </dgm:pt>
    <dgm:pt modelId="{C4C81174-9657-4F12-9FFB-535F1288DFE6}" type="sibTrans" cxnId="{C6AA2A68-4787-497D-BB7D-FE69A2788307}">
      <dgm:prSet/>
      <dgm:spPr/>
      <dgm:t>
        <a:bodyPr/>
        <a:lstStyle/>
        <a:p>
          <a:endParaRPr lang="en-US"/>
        </a:p>
      </dgm:t>
    </dgm:pt>
    <dgm:pt modelId="{173FCFA4-5967-4A07-971D-CB1A3AEDA912}">
      <dgm:prSet/>
      <dgm:spPr/>
      <dgm:t>
        <a:bodyPr/>
        <a:lstStyle/>
        <a:p>
          <a:r>
            <a:rPr lang="en-US"/>
            <a:t>Swipe in using the swiper if available.</a:t>
          </a:r>
        </a:p>
      </dgm:t>
    </dgm:pt>
    <dgm:pt modelId="{DAB5DBFC-111D-41CD-BB45-13B7E0811C2E}" type="parTrans" cxnId="{9FC13C22-C5CD-4DEF-85EB-9E26588EC35F}">
      <dgm:prSet/>
      <dgm:spPr/>
      <dgm:t>
        <a:bodyPr/>
        <a:lstStyle/>
        <a:p>
          <a:endParaRPr lang="en-US"/>
        </a:p>
      </dgm:t>
    </dgm:pt>
    <dgm:pt modelId="{662512C1-8721-455E-9D94-00854E933485}" type="sibTrans" cxnId="{9FC13C22-C5CD-4DEF-85EB-9E26588EC35F}">
      <dgm:prSet/>
      <dgm:spPr/>
      <dgm:t>
        <a:bodyPr/>
        <a:lstStyle/>
        <a:p>
          <a:endParaRPr lang="en-US"/>
        </a:p>
      </dgm:t>
    </dgm:pt>
    <dgm:pt modelId="{9F65FE78-B64A-46F1-809A-A9D0A847DE93}">
      <dgm:prSet/>
      <dgm:spPr/>
      <dgm:t>
        <a:bodyPr/>
        <a:lstStyle/>
        <a:p>
          <a:r>
            <a:rPr lang="en-US"/>
            <a:t>Use the mouse to enter your volunteer ID number, located on the back of your badge if there is no swiper.</a:t>
          </a:r>
        </a:p>
      </dgm:t>
    </dgm:pt>
    <dgm:pt modelId="{28D95C96-A9F3-4FA3-9CE3-B846859B974C}" type="parTrans" cxnId="{D80B093E-FEDE-4047-8FA2-0F2F8752C51F}">
      <dgm:prSet/>
      <dgm:spPr/>
    </dgm:pt>
    <dgm:pt modelId="{34034342-717F-4515-AECF-2CA768518C4F}" type="sibTrans" cxnId="{D80B093E-FEDE-4047-8FA2-0F2F8752C51F}">
      <dgm:prSet/>
      <dgm:spPr/>
    </dgm:pt>
    <dgm:pt modelId="{7969BCF1-9AD7-404F-829B-336797718931}">
      <dgm:prSet/>
      <dgm:spPr/>
      <dgm:t>
        <a:bodyPr/>
        <a:lstStyle/>
        <a:p>
          <a:r>
            <a:rPr lang="en-US"/>
            <a:t>If the screen is changed, revert back to </a:t>
          </a:r>
          <a:r>
            <a:rPr lang="en-US" err="1"/>
            <a:t>Zenworks</a:t>
          </a:r>
          <a:r>
            <a:rPr lang="en-US"/>
            <a:t> to open up our program and/or hit the windows button.</a:t>
          </a:r>
        </a:p>
      </dgm:t>
    </dgm:pt>
    <dgm:pt modelId="{79B08F2D-3A07-4054-9E66-675457B477E0}" type="parTrans" cxnId="{07B0DD1F-081D-4BBD-B34C-DAFF7D4E5E7D}">
      <dgm:prSet/>
      <dgm:spPr/>
    </dgm:pt>
    <dgm:pt modelId="{F797F75B-526A-4F91-88A0-E885CAAED309}" type="sibTrans" cxnId="{07B0DD1F-081D-4BBD-B34C-DAFF7D4E5E7D}">
      <dgm:prSet/>
      <dgm:spPr/>
    </dgm:pt>
    <dgm:pt modelId="{1CADF4DE-1919-4346-85A7-0EFB982C5887}" type="pres">
      <dgm:prSet presAssocID="{6FA4E84C-847C-421B-82AE-6E9B6C28EF93}" presName="linear" presStyleCnt="0">
        <dgm:presLayoutVars>
          <dgm:dir/>
          <dgm:animLvl val="lvl"/>
          <dgm:resizeHandles val="exact"/>
        </dgm:presLayoutVars>
      </dgm:prSet>
      <dgm:spPr/>
    </dgm:pt>
    <dgm:pt modelId="{307B7B16-7147-4779-BC07-88DC3A2DDCFE}" type="pres">
      <dgm:prSet presAssocID="{1D2536FF-31C3-4EA3-87FA-FDE27A94FDE2}" presName="parentLin" presStyleCnt="0"/>
      <dgm:spPr/>
    </dgm:pt>
    <dgm:pt modelId="{FD7B88CD-F116-4A88-904E-D310432AD3C2}" type="pres">
      <dgm:prSet presAssocID="{1D2536FF-31C3-4EA3-87FA-FDE27A94FDE2}" presName="parentLeftMargin" presStyleLbl="node1" presStyleIdx="0" presStyleCnt="2"/>
      <dgm:spPr/>
    </dgm:pt>
    <dgm:pt modelId="{77E563DF-68B2-462A-B269-1D71E23B226C}" type="pres">
      <dgm:prSet presAssocID="{1D2536FF-31C3-4EA3-87FA-FDE27A94FDE2}" presName="parentText" presStyleLbl="node1" presStyleIdx="0" presStyleCnt="2">
        <dgm:presLayoutVars>
          <dgm:chMax val="0"/>
          <dgm:bulletEnabled val="1"/>
        </dgm:presLayoutVars>
      </dgm:prSet>
      <dgm:spPr/>
    </dgm:pt>
    <dgm:pt modelId="{DC4A716F-6A04-45C6-8770-E7FB00A5FDE5}" type="pres">
      <dgm:prSet presAssocID="{1D2536FF-31C3-4EA3-87FA-FDE27A94FDE2}" presName="negativeSpace" presStyleCnt="0"/>
      <dgm:spPr/>
    </dgm:pt>
    <dgm:pt modelId="{FF84BE3A-DC84-45F4-B72D-00A60E9ED957}" type="pres">
      <dgm:prSet presAssocID="{1D2536FF-31C3-4EA3-87FA-FDE27A94FDE2}" presName="childText" presStyleLbl="conFgAcc1" presStyleIdx="0" presStyleCnt="2">
        <dgm:presLayoutVars>
          <dgm:bulletEnabled val="1"/>
        </dgm:presLayoutVars>
      </dgm:prSet>
      <dgm:spPr/>
    </dgm:pt>
    <dgm:pt modelId="{D00DBD1A-A43F-4CA4-BEC7-41560E1E5244}" type="pres">
      <dgm:prSet presAssocID="{F43D9C4A-483E-449F-8144-028FA85CEA7F}" presName="spaceBetweenRectangles" presStyleCnt="0"/>
      <dgm:spPr/>
    </dgm:pt>
    <dgm:pt modelId="{8D8920A2-7ED1-4A11-8B6B-365656DEE117}" type="pres">
      <dgm:prSet presAssocID="{A5DEC9A2-BD5B-4310-8B0C-03B26F8A20B9}" presName="parentLin" presStyleCnt="0"/>
      <dgm:spPr/>
    </dgm:pt>
    <dgm:pt modelId="{23E28D5B-AFF0-4D97-A243-F82005968F12}" type="pres">
      <dgm:prSet presAssocID="{A5DEC9A2-BD5B-4310-8B0C-03B26F8A20B9}" presName="parentLeftMargin" presStyleLbl="node1" presStyleIdx="0" presStyleCnt="2"/>
      <dgm:spPr/>
    </dgm:pt>
    <dgm:pt modelId="{E14C7ED8-8591-40CE-87D0-120460538BC9}" type="pres">
      <dgm:prSet presAssocID="{A5DEC9A2-BD5B-4310-8B0C-03B26F8A20B9}" presName="parentText" presStyleLbl="node1" presStyleIdx="1" presStyleCnt="2">
        <dgm:presLayoutVars>
          <dgm:chMax val="0"/>
          <dgm:bulletEnabled val="1"/>
        </dgm:presLayoutVars>
      </dgm:prSet>
      <dgm:spPr/>
    </dgm:pt>
    <dgm:pt modelId="{D2098BAC-D54E-4FFD-A937-BFB6B1AFD251}" type="pres">
      <dgm:prSet presAssocID="{A5DEC9A2-BD5B-4310-8B0C-03B26F8A20B9}" presName="negativeSpace" presStyleCnt="0"/>
      <dgm:spPr/>
    </dgm:pt>
    <dgm:pt modelId="{1FC4FEA2-5321-4A1B-BF1B-B390B0B95121}" type="pres">
      <dgm:prSet presAssocID="{A5DEC9A2-BD5B-4310-8B0C-03B26F8A20B9}" presName="childText" presStyleLbl="conFgAcc1" presStyleIdx="1" presStyleCnt="2">
        <dgm:presLayoutVars>
          <dgm:bulletEnabled val="1"/>
        </dgm:presLayoutVars>
      </dgm:prSet>
      <dgm:spPr/>
    </dgm:pt>
  </dgm:ptLst>
  <dgm:cxnLst>
    <dgm:cxn modelId="{3BECB709-20A3-48F4-B641-2F18D384B6FA}" type="presOf" srcId="{2BC18DE4-DEC4-47E8-8DB6-888D42E59870}" destId="{FF84BE3A-DC84-45F4-B72D-00A60E9ED957}" srcOrd="0" destOrd="0" presId="urn:microsoft.com/office/officeart/2005/8/layout/list1"/>
    <dgm:cxn modelId="{07B0DD1F-081D-4BBD-B34C-DAFF7D4E5E7D}" srcId="{A5DEC9A2-BD5B-4310-8B0C-03B26F8A20B9}" destId="{7969BCF1-9AD7-404F-829B-336797718931}" srcOrd="2" destOrd="0" parTransId="{79B08F2D-3A07-4054-9E66-675457B477E0}" sibTransId="{F797F75B-526A-4F91-88A0-E885CAAED309}"/>
    <dgm:cxn modelId="{0DE45D20-4762-42CA-914C-5033584EC86B}" type="presOf" srcId="{A5DEC9A2-BD5B-4310-8B0C-03B26F8A20B9}" destId="{23E28D5B-AFF0-4D97-A243-F82005968F12}" srcOrd="0" destOrd="0" presId="urn:microsoft.com/office/officeart/2005/8/layout/list1"/>
    <dgm:cxn modelId="{9FC13C22-C5CD-4DEF-85EB-9E26588EC35F}" srcId="{A5DEC9A2-BD5B-4310-8B0C-03B26F8A20B9}" destId="{173FCFA4-5967-4A07-971D-CB1A3AEDA912}" srcOrd="0" destOrd="0" parTransId="{DAB5DBFC-111D-41CD-BB45-13B7E0811C2E}" sibTransId="{662512C1-8721-455E-9D94-00854E933485}"/>
    <dgm:cxn modelId="{3FE55F28-EF4C-4BBB-9B2C-5BC238F85672}" type="presOf" srcId="{9F65FE78-B64A-46F1-809A-A9D0A847DE93}" destId="{1FC4FEA2-5321-4A1B-BF1B-B390B0B95121}" srcOrd="0" destOrd="1" presId="urn:microsoft.com/office/officeart/2005/8/layout/list1"/>
    <dgm:cxn modelId="{D80B093E-FEDE-4047-8FA2-0F2F8752C51F}" srcId="{A5DEC9A2-BD5B-4310-8B0C-03B26F8A20B9}" destId="{9F65FE78-B64A-46F1-809A-A9D0A847DE93}" srcOrd="1" destOrd="0" parTransId="{28D95C96-A9F3-4FA3-9CE3-B846859B974C}" sibTransId="{34034342-717F-4515-AECF-2CA768518C4F}"/>
    <dgm:cxn modelId="{0A661B3F-95C3-42CA-B1CF-289EB5286E46}" type="presOf" srcId="{173FCFA4-5967-4A07-971D-CB1A3AEDA912}" destId="{1FC4FEA2-5321-4A1B-BF1B-B390B0B95121}" srcOrd="0" destOrd="0" presId="urn:microsoft.com/office/officeart/2005/8/layout/list1"/>
    <dgm:cxn modelId="{12F95A61-6FFA-4686-AD89-E1303F197AEF}" srcId="{6FA4E84C-847C-421B-82AE-6E9B6C28EF93}" destId="{1D2536FF-31C3-4EA3-87FA-FDE27A94FDE2}" srcOrd="0" destOrd="0" parTransId="{F8C12E3E-3469-45F3-9407-8FAF1A2C8A3D}" sibTransId="{F43D9C4A-483E-449F-8144-028FA85CEA7F}"/>
    <dgm:cxn modelId="{C6AA2A68-4787-497D-BB7D-FE69A2788307}" srcId="{6FA4E84C-847C-421B-82AE-6E9B6C28EF93}" destId="{A5DEC9A2-BD5B-4310-8B0C-03B26F8A20B9}" srcOrd="1" destOrd="0" parTransId="{1692A3DC-DBC2-46D0-879E-0C80E3BB6006}" sibTransId="{C4C81174-9657-4F12-9FFB-535F1288DFE6}"/>
    <dgm:cxn modelId="{92867154-C5A5-430E-922E-8CBC0244CA01}" type="presOf" srcId="{6FA4E84C-847C-421B-82AE-6E9B6C28EF93}" destId="{1CADF4DE-1919-4346-85A7-0EFB982C5887}" srcOrd="0" destOrd="0" presId="urn:microsoft.com/office/officeart/2005/8/layout/list1"/>
    <dgm:cxn modelId="{ABB6FC80-6231-450D-9C0E-265D5141F00F}" type="presOf" srcId="{1D2536FF-31C3-4EA3-87FA-FDE27A94FDE2}" destId="{77E563DF-68B2-462A-B269-1D71E23B226C}" srcOrd="1" destOrd="0" presId="urn:microsoft.com/office/officeart/2005/8/layout/list1"/>
    <dgm:cxn modelId="{DD39D58B-B768-4397-98FA-60345114A17B}" type="presOf" srcId="{7969BCF1-9AD7-404F-829B-336797718931}" destId="{1FC4FEA2-5321-4A1B-BF1B-B390B0B95121}" srcOrd="0" destOrd="2" presId="urn:microsoft.com/office/officeart/2005/8/layout/list1"/>
    <dgm:cxn modelId="{079837BE-7F17-47D8-8F7A-3CA1D75F4C59}" srcId="{1D2536FF-31C3-4EA3-87FA-FDE27A94FDE2}" destId="{2BC18DE4-DEC4-47E8-8DB6-888D42E59870}" srcOrd="0" destOrd="0" parTransId="{2BFFC74E-238E-45E7-96CE-891C6D27B7F8}" sibTransId="{81602E22-08DB-43F2-9245-044E7EA02E52}"/>
    <dgm:cxn modelId="{F74E97C1-6139-491D-870C-606EF4D7E289}" type="presOf" srcId="{1D2536FF-31C3-4EA3-87FA-FDE27A94FDE2}" destId="{FD7B88CD-F116-4A88-904E-D310432AD3C2}" srcOrd="0" destOrd="0" presId="urn:microsoft.com/office/officeart/2005/8/layout/list1"/>
    <dgm:cxn modelId="{510E49E4-0A9A-4BD0-929B-6E8C11A66B5D}" type="presOf" srcId="{A5DEC9A2-BD5B-4310-8B0C-03B26F8A20B9}" destId="{E14C7ED8-8591-40CE-87D0-120460538BC9}" srcOrd="1" destOrd="0" presId="urn:microsoft.com/office/officeart/2005/8/layout/list1"/>
    <dgm:cxn modelId="{CD6C8FA2-A7A5-4B08-9CDF-FF811C567095}" type="presParOf" srcId="{1CADF4DE-1919-4346-85A7-0EFB982C5887}" destId="{307B7B16-7147-4779-BC07-88DC3A2DDCFE}" srcOrd="0" destOrd="0" presId="urn:microsoft.com/office/officeart/2005/8/layout/list1"/>
    <dgm:cxn modelId="{02705F2D-6083-4910-AD1E-C09142E30D54}" type="presParOf" srcId="{307B7B16-7147-4779-BC07-88DC3A2DDCFE}" destId="{FD7B88CD-F116-4A88-904E-D310432AD3C2}" srcOrd="0" destOrd="0" presId="urn:microsoft.com/office/officeart/2005/8/layout/list1"/>
    <dgm:cxn modelId="{F291ACD6-804F-49B6-A4FF-95013744F235}" type="presParOf" srcId="{307B7B16-7147-4779-BC07-88DC3A2DDCFE}" destId="{77E563DF-68B2-462A-B269-1D71E23B226C}" srcOrd="1" destOrd="0" presId="urn:microsoft.com/office/officeart/2005/8/layout/list1"/>
    <dgm:cxn modelId="{21A8EB8B-4B31-4341-A239-97161465F695}" type="presParOf" srcId="{1CADF4DE-1919-4346-85A7-0EFB982C5887}" destId="{DC4A716F-6A04-45C6-8770-E7FB00A5FDE5}" srcOrd="1" destOrd="0" presId="urn:microsoft.com/office/officeart/2005/8/layout/list1"/>
    <dgm:cxn modelId="{3920DE9A-AE38-4C1A-8CFF-6C507DB94741}" type="presParOf" srcId="{1CADF4DE-1919-4346-85A7-0EFB982C5887}" destId="{FF84BE3A-DC84-45F4-B72D-00A60E9ED957}" srcOrd="2" destOrd="0" presId="urn:microsoft.com/office/officeart/2005/8/layout/list1"/>
    <dgm:cxn modelId="{04D08D68-CC9B-4D90-838D-FBFCC4DDFE25}" type="presParOf" srcId="{1CADF4DE-1919-4346-85A7-0EFB982C5887}" destId="{D00DBD1A-A43F-4CA4-BEC7-41560E1E5244}" srcOrd="3" destOrd="0" presId="urn:microsoft.com/office/officeart/2005/8/layout/list1"/>
    <dgm:cxn modelId="{93C3A4FB-BB3D-4888-82E3-13ED8247CA89}" type="presParOf" srcId="{1CADF4DE-1919-4346-85A7-0EFB982C5887}" destId="{8D8920A2-7ED1-4A11-8B6B-365656DEE117}" srcOrd="4" destOrd="0" presId="urn:microsoft.com/office/officeart/2005/8/layout/list1"/>
    <dgm:cxn modelId="{15C9714F-69E6-4BBA-84C0-C24C15EBDE95}" type="presParOf" srcId="{8D8920A2-7ED1-4A11-8B6B-365656DEE117}" destId="{23E28D5B-AFF0-4D97-A243-F82005968F12}" srcOrd="0" destOrd="0" presId="urn:microsoft.com/office/officeart/2005/8/layout/list1"/>
    <dgm:cxn modelId="{2AAE4835-55FA-4C1B-A025-38D6DAE4A894}" type="presParOf" srcId="{8D8920A2-7ED1-4A11-8B6B-365656DEE117}" destId="{E14C7ED8-8591-40CE-87D0-120460538BC9}" srcOrd="1" destOrd="0" presId="urn:microsoft.com/office/officeart/2005/8/layout/list1"/>
    <dgm:cxn modelId="{83FD1B82-BE8E-4B79-B69E-6BA05869C9F2}" type="presParOf" srcId="{1CADF4DE-1919-4346-85A7-0EFB982C5887}" destId="{D2098BAC-D54E-4FFD-A937-BFB6B1AFD251}" srcOrd="5" destOrd="0" presId="urn:microsoft.com/office/officeart/2005/8/layout/list1"/>
    <dgm:cxn modelId="{B80969EF-032F-4DBE-9F85-A79E3B194CEB}" type="presParOf" srcId="{1CADF4DE-1919-4346-85A7-0EFB982C5887}" destId="{1FC4FEA2-5321-4A1B-BF1B-B390B0B95121}" srcOrd="6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04D0E96B-AFCD-4E53-B351-2885C4EA9FF9}" type="doc">
      <dgm:prSet loTypeId="urn:microsoft.com/office/officeart/2005/8/layout/list1" loCatId="list" qsTypeId="urn:microsoft.com/office/officeart/2005/8/quickstyle/simple2" qsCatId="simple" csTypeId="urn:microsoft.com/office/officeart/2005/8/colors/colorful4" csCatId="colorful" phldr="1"/>
      <dgm:spPr/>
      <dgm:t>
        <a:bodyPr/>
        <a:lstStyle/>
        <a:p>
          <a:endParaRPr lang="en-US"/>
        </a:p>
      </dgm:t>
    </dgm:pt>
    <dgm:pt modelId="{C6ABD25D-E1E3-43F4-95E6-48927B0B7892}">
      <dgm:prSet custT="1"/>
      <dgm:spPr/>
      <dgm:t>
        <a:bodyPr/>
        <a:lstStyle/>
        <a:p>
          <a:r>
            <a:rPr lang="en-US" sz="2000" b="1" i="1" u="sng"/>
            <a:t>Do:</a:t>
          </a:r>
          <a:r>
            <a:rPr lang="en-US" sz="1300"/>
            <a:t> Always do the following related to dress code and volunteer policy and expectations.</a:t>
          </a:r>
        </a:p>
      </dgm:t>
    </dgm:pt>
    <dgm:pt modelId="{D023A5B7-5A47-43D5-94AD-FDBD8E09A61A}" type="parTrans" cxnId="{A37C7429-795B-43EA-A9A9-2178A57730A1}">
      <dgm:prSet/>
      <dgm:spPr/>
      <dgm:t>
        <a:bodyPr/>
        <a:lstStyle/>
        <a:p>
          <a:endParaRPr lang="en-US"/>
        </a:p>
      </dgm:t>
    </dgm:pt>
    <dgm:pt modelId="{55837507-5FBF-48BF-9803-B6437698473F}" type="sibTrans" cxnId="{A37C7429-795B-43EA-A9A9-2178A57730A1}">
      <dgm:prSet/>
      <dgm:spPr/>
      <dgm:t>
        <a:bodyPr/>
        <a:lstStyle/>
        <a:p>
          <a:endParaRPr lang="en-US"/>
        </a:p>
      </dgm:t>
    </dgm:pt>
    <dgm:pt modelId="{9C5054AC-48FE-4171-B9B3-DDD36DBFB2FE}">
      <dgm:prSet custT="1"/>
      <dgm:spPr/>
      <dgm:t>
        <a:bodyPr/>
        <a:lstStyle/>
        <a:p>
          <a:pPr>
            <a:buFont typeface="Arial" panose="020B0604020202020204" pitchFamily="34" charset="0"/>
            <a:buChar char="•"/>
          </a:pPr>
          <a:r>
            <a:rPr lang="en-US" sz="1050"/>
            <a:t>Wear your name badge and volunteer Trinity blue vest at all times when volunteering.</a:t>
          </a:r>
        </a:p>
      </dgm:t>
    </dgm:pt>
    <dgm:pt modelId="{96AC19AC-24ED-42FD-A03B-D34C26EDDA8F}" type="parTrans" cxnId="{906F3930-4925-45F5-8D84-39D306423FAB}">
      <dgm:prSet/>
      <dgm:spPr/>
      <dgm:t>
        <a:bodyPr/>
        <a:lstStyle/>
        <a:p>
          <a:endParaRPr lang="en-US"/>
        </a:p>
      </dgm:t>
    </dgm:pt>
    <dgm:pt modelId="{8811CC09-C099-4E61-A7A9-D4AC2DCEC4E5}" type="sibTrans" cxnId="{906F3930-4925-45F5-8D84-39D306423FAB}">
      <dgm:prSet/>
      <dgm:spPr/>
      <dgm:t>
        <a:bodyPr/>
        <a:lstStyle/>
        <a:p>
          <a:endParaRPr lang="en-US"/>
        </a:p>
      </dgm:t>
    </dgm:pt>
    <dgm:pt modelId="{5F443ACF-8643-4836-978C-0FAAAD87BD8D}">
      <dgm:prSet custT="1"/>
      <dgm:spPr/>
      <dgm:t>
        <a:bodyPr/>
        <a:lstStyle/>
        <a:p>
          <a:r>
            <a:rPr lang="en-US" sz="2000" b="1" i="1" u="sng"/>
            <a:t>Don’t</a:t>
          </a:r>
          <a:r>
            <a:rPr lang="en-US" sz="1200"/>
            <a:t>:  </a:t>
          </a:r>
          <a:r>
            <a:rPr lang="en-US" sz="1400"/>
            <a:t>Present for volunteering with any of the following.</a:t>
          </a:r>
        </a:p>
      </dgm:t>
    </dgm:pt>
    <dgm:pt modelId="{6C6201BE-887D-485F-B79F-233847A234F3}" type="parTrans" cxnId="{0644F8E0-76CB-4BA6-82CA-A5F29798DF3B}">
      <dgm:prSet/>
      <dgm:spPr/>
      <dgm:t>
        <a:bodyPr/>
        <a:lstStyle/>
        <a:p>
          <a:endParaRPr lang="en-US"/>
        </a:p>
      </dgm:t>
    </dgm:pt>
    <dgm:pt modelId="{EFBA8D24-7063-424E-9E8A-5E7D5F04A21A}" type="sibTrans" cxnId="{0644F8E0-76CB-4BA6-82CA-A5F29798DF3B}">
      <dgm:prSet/>
      <dgm:spPr/>
      <dgm:t>
        <a:bodyPr/>
        <a:lstStyle/>
        <a:p>
          <a:endParaRPr lang="en-US"/>
        </a:p>
      </dgm:t>
    </dgm:pt>
    <dgm:pt modelId="{5CFDEE39-F0C5-40BD-A6AE-A3485AF6D0FC}">
      <dgm:prSet custT="1"/>
      <dgm:spPr/>
      <dgm:t>
        <a:bodyPr/>
        <a:lstStyle/>
        <a:p>
          <a:r>
            <a:rPr lang="en-US" sz="1050"/>
            <a:t>No Jeans, capri pants, leggings, sweat pants, shorts, or jogging suits.</a:t>
          </a:r>
        </a:p>
      </dgm:t>
    </dgm:pt>
    <dgm:pt modelId="{417A0DCE-870C-4CB7-8450-6229C2F998E3}" type="parTrans" cxnId="{7C2773CC-19EF-45FC-B455-1E4D58AB2911}">
      <dgm:prSet/>
      <dgm:spPr/>
      <dgm:t>
        <a:bodyPr/>
        <a:lstStyle/>
        <a:p>
          <a:endParaRPr lang="en-US"/>
        </a:p>
      </dgm:t>
    </dgm:pt>
    <dgm:pt modelId="{457C48DA-E3FB-4AF3-B459-4848C4B848C5}" type="sibTrans" cxnId="{7C2773CC-19EF-45FC-B455-1E4D58AB2911}">
      <dgm:prSet/>
      <dgm:spPr/>
      <dgm:t>
        <a:bodyPr/>
        <a:lstStyle/>
        <a:p>
          <a:endParaRPr lang="en-US"/>
        </a:p>
      </dgm:t>
    </dgm:pt>
    <dgm:pt modelId="{34F737A6-F139-4AF3-B358-C4EEF0DEDD1F}">
      <dgm:prSet custT="1"/>
      <dgm:spPr/>
      <dgm:t>
        <a:bodyPr/>
        <a:lstStyle/>
        <a:p>
          <a:r>
            <a:rPr lang="en-US" sz="1050"/>
            <a:t>No sleeveless or midriff baring tops.</a:t>
          </a:r>
        </a:p>
      </dgm:t>
    </dgm:pt>
    <dgm:pt modelId="{B34954A9-6E48-4CAB-B434-B33868885CEE}" type="parTrans" cxnId="{12613184-127D-4CFA-92BE-6DF28407C81B}">
      <dgm:prSet/>
      <dgm:spPr/>
      <dgm:t>
        <a:bodyPr/>
        <a:lstStyle/>
        <a:p>
          <a:endParaRPr lang="en-US"/>
        </a:p>
      </dgm:t>
    </dgm:pt>
    <dgm:pt modelId="{85DAAFB1-FAA3-4E69-9C55-BB4803D913AB}" type="sibTrans" cxnId="{12613184-127D-4CFA-92BE-6DF28407C81B}">
      <dgm:prSet/>
      <dgm:spPr/>
      <dgm:t>
        <a:bodyPr/>
        <a:lstStyle/>
        <a:p>
          <a:endParaRPr lang="en-US"/>
        </a:p>
      </dgm:t>
    </dgm:pt>
    <dgm:pt modelId="{9A4B71EF-1F12-49EC-98D3-3A52EF5CCFC8}">
      <dgm:prSet custT="1"/>
      <dgm:spPr/>
      <dgm:t>
        <a:bodyPr/>
        <a:lstStyle/>
        <a:p>
          <a:pPr>
            <a:buFont typeface="Arial" panose="020B0604020202020204" pitchFamily="34" charset="0"/>
            <a:buChar char="•"/>
          </a:pPr>
          <a:r>
            <a:rPr lang="en-US" sz="1050"/>
            <a:t>Wear closed toed shoes with hosiery</a:t>
          </a:r>
        </a:p>
      </dgm:t>
    </dgm:pt>
    <dgm:pt modelId="{23E4C791-2827-4BBB-8E8F-BB2A81206213}" type="parTrans" cxnId="{2BACF143-052A-41B8-8848-FE804B001235}">
      <dgm:prSet/>
      <dgm:spPr/>
      <dgm:t>
        <a:bodyPr/>
        <a:lstStyle/>
        <a:p>
          <a:endParaRPr lang="en-US"/>
        </a:p>
      </dgm:t>
    </dgm:pt>
    <dgm:pt modelId="{4EF228C7-2FA7-47B8-99E2-B0CB93CAD072}" type="sibTrans" cxnId="{2BACF143-052A-41B8-8848-FE804B001235}">
      <dgm:prSet/>
      <dgm:spPr/>
      <dgm:t>
        <a:bodyPr/>
        <a:lstStyle/>
        <a:p>
          <a:endParaRPr lang="en-US"/>
        </a:p>
      </dgm:t>
    </dgm:pt>
    <dgm:pt modelId="{ED798E48-0CEF-4371-B251-3F9B087BE7F8}">
      <dgm:prSet custT="1"/>
      <dgm:spPr/>
      <dgm:t>
        <a:bodyPr/>
        <a:lstStyle/>
        <a:p>
          <a:pPr algn="ctr"/>
          <a:r>
            <a:rPr lang="en-US" sz="1200"/>
            <a:t>Final Thoughts…. Patients and families form opinions about our standard of care partially from the appearance of those caring for patients, therefore here are some final tips too.</a:t>
          </a:r>
        </a:p>
      </dgm:t>
    </dgm:pt>
    <dgm:pt modelId="{F5F57D73-5DC4-42C9-8CD8-D019E7F3BCFF}" type="parTrans" cxnId="{54C25683-4443-493A-B8D0-E9CBCAB8D395}">
      <dgm:prSet/>
      <dgm:spPr/>
      <dgm:t>
        <a:bodyPr/>
        <a:lstStyle/>
        <a:p>
          <a:endParaRPr lang="en-US"/>
        </a:p>
      </dgm:t>
    </dgm:pt>
    <dgm:pt modelId="{D2DBC8C2-5968-4F92-B5EF-B488F7C10615}" type="sibTrans" cxnId="{54C25683-4443-493A-B8D0-E9CBCAB8D395}">
      <dgm:prSet/>
      <dgm:spPr/>
      <dgm:t>
        <a:bodyPr/>
        <a:lstStyle/>
        <a:p>
          <a:endParaRPr lang="en-US"/>
        </a:p>
      </dgm:t>
    </dgm:pt>
    <dgm:pt modelId="{A35CDA8A-3E41-4DCD-8BE5-9F5D9443C76C}">
      <dgm:prSet custT="1"/>
      <dgm:spPr/>
      <dgm:t>
        <a:bodyPr/>
        <a:lstStyle/>
        <a:p>
          <a:r>
            <a:rPr lang="en-US" sz="1050"/>
            <a:t>You are responsible for the cleanliness and neatness of the Trinity volunteer vest.</a:t>
          </a:r>
        </a:p>
      </dgm:t>
    </dgm:pt>
    <dgm:pt modelId="{58D9F19E-255A-471D-B893-C38A80BB9322}" type="parTrans" cxnId="{0C435D91-4BC3-4821-A588-F0E726B29496}">
      <dgm:prSet/>
      <dgm:spPr/>
      <dgm:t>
        <a:bodyPr/>
        <a:lstStyle/>
        <a:p>
          <a:endParaRPr lang="en-US"/>
        </a:p>
      </dgm:t>
    </dgm:pt>
    <dgm:pt modelId="{02303FE7-29A1-4595-962E-F53B0D61313B}" type="sibTrans" cxnId="{0C435D91-4BC3-4821-A588-F0E726B29496}">
      <dgm:prSet/>
      <dgm:spPr/>
      <dgm:t>
        <a:bodyPr/>
        <a:lstStyle/>
        <a:p>
          <a:endParaRPr lang="en-US"/>
        </a:p>
      </dgm:t>
    </dgm:pt>
    <dgm:pt modelId="{9D8359D7-F44B-4D9F-B43B-8F3D0B83376E}">
      <dgm:prSet custT="1"/>
      <dgm:spPr/>
      <dgm:t>
        <a:bodyPr/>
        <a:lstStyle/>
        <a:p>
          <a:pPr>
            <a:buFont typeface="Arial" panose="020B0604020202020204" pitchFamily="34" charset="0"/>
            <a:buChar char="•"/>
          </a:pPr>
          <a:r>
            <a:rPr lang="en-US" sz="1050"/>
            <a:t>Be conservative in hair, dress &amp; make-up, with long hair tied back.</a:t>
          </a:r>
        </a:p>
      </dgm:t>
    </dgm:pt>
    <dgm:pt modelId="{814153FA-AB22-4C06-A933-FC0FE4D86849}" type="parTrans" cxnId="{7097DCA9-7EA2-48A2-8119-146FE2DC9207}">
      <dgm:prSet/>
      <dgm:spPr/>
      <dgm:t>
        <a:bodyPr/>
        <a:lstStyle/>
        <a:p>
          <a:endParaRPr lang="en-US"/>
        </a:p>
      </dgm:t>
    </dgm:pt>
    <dgm:pt modelId="{1A762DB0-A5F1-4284-9976-35E1D8ECB78B}" type="sibTrans" cxnId="{7097DCA9-7EA2-48A2-8119-146FE2DC9207}">
      <dgm:prSet/>
      <dgm:spPr/>
      <dgm:t>
        <a:bodyPr/>
        <a:lstStyle/>
        <a:p>
          <a:endParaRPr lang="en-US"/>
        </a:p>
      </dgm:t>
    </dgm:pt>
    <dgm:pt modelId="{2A6DB2AC-394F-403C-9070-5B8E46162037}">
      <dgm:prSet custT="1"/>
      <dgm:spPr/>
      <dgm:t>
        <a:bodyPr/>
        <a:lstStyle/>
        <a:p>
          <a:pPr>
            <a:buFont typeface="Arial" panose="020B0604020202020204" pitchFamily="34" charset="0"/>
            <a:buChar char="•"/>
          </a:pPr>
          <a:r>
            <a:rPr lang="en-US" sz="1050"/>
            <a:t>Use fragrance-free personal products.</a:t>
          </a:r>
        </a:p>
      </dgm:t>
    </dgm:pt>
    <dgm:pt modelId="{AF593A1A-20DB-4A89-99CA-8BC03B043CFB}" type="parTrans" cxnId="{90F9F1FE-BCD7-4046-B236-106AD9D1ABC8}">
      <dgm:prSet/>
      <dgm:spPr/>
      <dgm:t>
        <a:bodyPr/>
        <a:lstStyle/>
        <a:p>
          <a:endParaRPr lang="en-US"/>
        </a:p>
      </dgm:t>
    </dgm:pt>
    <dgm:pt modelId="{6E793C54-E55D-4A89-ACDE-93B368C6EA6A}" type="sibTrans" cxnId="{90F9F1FE-BCD7-4046-B236-106AD9D1ABC8}">
      <dgm:prSet/>
      <dgm:spPr/>
      <dgm:t>
        <a:bodyPr/>
        <a:lstStyle/>
        <a:p>
          <a:endParaRPr lang="en-US"/>
        </a:p>
      </dgm:t>
    </dgm:pt>
    <dgm:pt modelId="{06320ECD-12EB-4120-8ECD-8894171BF488}">
      <dgm:prSet custT="1"/>
      <dgm:spPr/>
      <dgm:t>
        <a:bodyPr/>
        <a:lstStyle/>
        <a:p>
          <a:r>
            <a:rPr lang="en-US" sz="1050"/>
            <a:t>No Sandals of any type, no bare legs</a:t>
          </a:r>
        </a:p>
      </dgm:t>
    </dgm:pt>
    <dgm:pt modelId="{BE3993D1-82B8-482F-A132-7425B928856C}" type="parTrans" cxnId="{8F4053AD-76E4-4928-B2F2-AFDA7EC24612}">
      <dgm:prSet/>
      <dgm:spPr/>
      <dgm:t>
        <a:bodyPr/>
        <a:lstStyle/>
        <a:p>
          <a:endParaRPr lang="en-US"/>
        </a:p>
      </dgm:t>
    </dgm:pt>
    <dgm:pt modelId="{FA5B6DBC-802B-4DC1-859C-984DF3FA3555}" type="sibTrans" cxnId="{8F4053AD-76E4-4928-B2F2-AFDA7EC24612}">
      <dgm:prSet/>
      <dgm:spPr/>
      <dgm:t>
        <a:bodyPr/>
        <a:lstStyle/>
        <a:p>
          <a:endParaRPr lang="en-US"/>
        </a:p>
      </dgm:t>
    </dgm:pt>
    <dgm:pt modelId="{4C0F716F-B440-4BC9-8C12-D5F42CC85D6B}">
      <dgm:prSet custT="1"/>
      <dgm:spPr/>
      <dgm:t>
        <a:bodyPr/>
        <a:lstStyle/>
        <a:p>
          <a:r>
            <a:rPr lang="en-US" sz="1050"/>
            <a:t>No excessive jewelry, No visible body piercings other than earrings.</a:t>
          </a:r>
        </a:p>
      </dgm:t>
    </dgm:pt>
    <dgm:pt modelId="{425A5EFE-0DAE-463B-BB00-C7F21E92C435}" type="parTrans" cxnId="{ECF31782-5DAF-448D-B568-2160897CD7C0}">
      <dgm:prSet/>
      <dgm:spPr/>
      <dgm:t>
        <a:bodyPr/>
        <a:lstStyle/>
        <a:p>
          <a:endParaRPr lang="en-US"/>
        </a:p>
      </dgm:t>
    </dgm:pt>
    <dgm:pt modelId="{FA376A9D-2908-48C0-8918-EBBB70D83B4D}" type="sibTrans" cxnId="{ECF31782-5DAF-448D-B568-2160897CD7C0}">
      <dgm:prSet/>
      <dgm:spPr/>
      <dgm:t>
        <a:bodyPr/>
        <a:lstStyle/>
        <a:p>
          <a:endParaRPr lang="en-US"/>
        </a:p>
      </dgm:t>
    </dgm:pt>
    <dgm:pt modelId="{49E1AA78-79A2-4D5A-BDD0-04C1AF0E5106}">
      <dgm:prSet custT="1"/>
      <dgm:spPr/>
      <dgm:t>
        <a:bodyPr/>
        <a:lstStyle/>
        <a:p>
          <a:r>
            <a:rPr lang="en-US" sz="1050"/>
            <a:t>No head covering except for religious or medical reasons.</a:t>
          </a:r>
        </a:p>
      </dgm:t>
    </dgm:pt>
    <dgm:pt modelId="{A9B3042E-B9E7-4EB2-9C7B-93561BB7381E}" type="parTrans" cxnId="{175F8E86-E943-4D82-A9DF-D8A29951F444}">
      <dgm:prSet/>
      <dgm:spPr/>
      <dgm:t>
        <a:bodyPr/>
        <a:lstStyle/>
        <a:p>
          <a:endParaRPr lang="en-US"/>
        </a:p>
      </dgm:t>
    </dgm:pt>
    <dgm:pt modelId="{42191837-A3E8-433E-B174-BE7E420DEF7E}" type="sibTrans" cxnId="{175F8E86-E943-4D82-A9DF-D8A29951F444}">
      <dgm:prSet/>
      <dgm:spPr/>
      <dgm:t>
        <a:bodyPr/>
        <a:lstStyle/>
        <a:p>
          <a:endParaRPr lang="en-US"/>
        </a:p>
      </dgm:t>
    </dgm:pt>
    <dgm:pt modelId="{36D19E8F-A6D0-40EC-8934-DFB18D7F4F47}">
      <dgm:prSet custT="1"/>
      <dgm:spPr/>
      <dgm:t>
        <a:bodyPr/>
        <a:lstStyle/>
        <a:p>
          <a:r>
            <a:rPr lang="en-US" sz="1050"/>
            <a:t>No gum chewing.</a:t>
          </a:r>
        </a:p>
      </dgm:t>
    </dgm:pt>
    <dgm:pt modelId="{81E46D21-A830-4D85-9D67-3FE4C107196E}" type="parTrans" cxnId="{3094C46E-48EF-4213-9275-320BE13B4504}">
      <dgm:prSet/>
      <dgm:spPr/>
      <dgm:t>
        <a:bodyPr/>
        <a:lstStyle/>
        <a:p>
          <a:endParaRPr lang="en-US"/>
        </a:p>
      </dgm:t>
    </dgm:pt>
    <dgm:pt modelId="{B78CA579-E77F-4DA9-904F-65B5E152B239}" type="sibTrans" cxnId="{3094C46E-48EF-4213-9275-320BE13B4504}">
      <dgm:prSet/>
      <dgm:spPr/>
      <dgm:t>
        <a:bodyPr/>
        <a:lstStyle/>
        <a:p>
          <a:endParaRPr lang="en-US"/>
        </a:p>
      </dgm:t>
    </dgm:pt>
    <dgm:pt modelId="{0AE27D9E-9393-4A77-83FC-D98E50C9F3E4}">
      <dgm:prSet/>
      <dgm:spPr/>
      <dgm:t>
        <a:bodyPr/>
        <a:lstStyle/>
        <a:p>
          <a:endParaRPr lang="en-US" sz="800" dirty="0"/>
        </a:p>
      </dgm:t>
    </dgm:pt>
    <dgm:pt modelId="{56A0B080-CBF4-47F5-8994-7009AF9625E4}" type="parTrans" cxnId="{F5B40D66-D44A-416F-BF1A-6D780E9C8D9B}">
      <dgm:prSet/>
      <dgm:spPr/>
      <dgm:t>
        <a:bodyPr/>
        <a:lstStyle/>
        <a:p>
          <a:endParaRPr lang="en-US"/>
        </a:p>
      </dgm:t>
    </dgm:pt>
    <dgm:pt modelId="{FACA5A71-5FD0-45F8-B4C7-6BE90E11C9AF}" type="sibTrans" cxnId="{F5B40D66-D44A-416F-BF1A-6D780E9C8D9B}">
      <dgm:prSet/>
      <dgm:spPr/>
      <dgm:t>
        <a:bodyPr/>
        <a:lstStyle/>
        <a:p>
          <a:endParaRPr lang="en-US"/>
        </a:p>
      </dgm:t>
    </dgm:pt>
    <dgm:pt modelId="{DC8467B3-6E4A-4373-95DA-590D18C2349E}">
      <dgm:prSet custT="1"/>
      <dgm:spPr/>
      <dgm:t>
        <a:bodyPr/>
        <a:lstStyle/>
        <a:p>
          <a:r>
            <a:rPr lang="en-US" sz="1050"/>
            <a:t>The ID badge must be worn at the shoulder level and not be defaced in any way with stickers/pins attached. </a:t>
          </a:r>
        </a:p>
      </dgm:t>
    </dgm:pt>
    <dgm:pt modelId="{235F9D8B-1451-410C-934E-6CB802F41B41}" type="parTrans" cxnId="{8D346BD9-DB10-4401-B7D2-E81F6759682F}">
      <dgm:prSet/>
      <dgm:spPr/>
      <dgm:t>
        <a:bodyPr/>
        <a:lstStyle/>
        <a:p>
          <a:endParaRPr lang="en-US"/>
        </a:p>
      </dgm:t>
    </dgm:pt>
    <dgm:pt modelId="{861988B5-B67F-4CD5-A9CA-8631F2705CFF}" type="sibTrans" cxnId="{8D346BD9-DB10-4401-B7D2-E81F6759682F}">
      <dgm:prSet/>
      <dgm:spPr/>
      <dgm:t>
        <a:bodyPr/>
        <a:lstStyle/>
        <a:p>
          <a:endParaRPr lang="en-US"/>
        </a:p>
      </dgm:t>
    </dgm:pt>
    <dgm:pt modelId="{F0AC7C3A-F7C4-4581-B7E1-3E3C7F22530F}" type="pres">
      <dgm:prSet presAssocID="{04D0E96B-AFCD-4E53-B351-2885C4EA9FF9}" presName="linear" presStyleCnt="0">
        <dgm:presLayoutVars>
          <dgm:dir/>
          <dgm:animLvl val="lvl"/>
          <dgm:resizeHandles val="exact"/>
        </dgm:presLayoutVars>
      </dgm:prSet>
      <dgm:spPr/>
    </dgm:pt>
    <dgm:pt modelId="{9632E70C-ECF7-4D2C-86DF-8DA749A3597A}" type="pres">
      <dgm:prSet presAssocID="{C6ABD25D-E1E3-43F4-95E6-48927B0B7892}" presName="parentLin" presStyleCnt="0"/>
      <dgm:spPr/>
    </dgm:pt>
    <dgm:pt modelId="{0B65DE73-0D7F-4164-8CB0-C62B8E09E647}" type="pres">
      <dgm:prSet presAssocID="{C6ABD25D-E1E3-43F4-95E6-48927B0B7892}" presName="parentLeftMargin" presStyleLbl="node1" presStyleIdx="0" presStyleCnt="3"/>
      <dgm:spPr/>
    </dgm:pt>
    <dgm:pt modelId="{E5F801E7-00E2-4B8F-8BE6-0A718C828BDC}" type="pres">
      <dgm:prSet presAssocID="{C6ABD25D-E1E3-43F4-95E6-48927B0B7892}" presName="parentText" presStyleLbl="node1" presStyleIdx="0" presStyleCnt="3" custScaleX="113135" custScaleY="237892">
        <dgm:presLayoutVars>
          <dgm:chMax val="0"/>
          <dgm:bulletEnabled val="1"/>
        </dgm:presLayoutVars>
      </dgm:prSet>
      <dgm:spPr/>
    </dgm:pt>
    <dgm:pt modelId="{B81357E5-3EF6-4E4D-997A-A6671B167559}" type="pres">
      <dgm:prSet presAssocID="{C6ABD25D-E1E3-43F4-95E6-48927B0B7892}" presName="negativeSpace" presStyleCnt="0"/>
      <dgm:spPr/>
    </dgm:pt>
    <dgm:pt modelId="{A94912A3-8F15-4584-943A-BC6700675684}" type="pres">
      <dgm:prSet presAssocID="{C6ABD25D-E1E3-43F4-95E6-48927B0B7892}" presName="childText" presStyleLbl="conFgAcc1" presStyleIdx="0" presStyleCnt="3">
        <dgm:presLayoutVars>
          <dgm:bulletEnabled val="1"/>
        </dgm:presLayoutVars>
      </dgm:prSet>
      <dgm:spPr/>
    </dgm:pt>
    <dgm:pt modelId="{BFFCC22C-2622-47BD-96D5-2A69E93138B8}" type="pres">
      <dgm:prSet presAssocID="{55837507-5FBF-48BF-9803-B6437698473F}" presName="spaceBetweenRectangles" presStyleCnt="0"/>
      <dgm:spPr/>
    </dgm:pt>
    <dgm:pt modelId="{40BA4FA4-EBFF-498B-9392-7B0613B37027}" type="pres">
      <dgm:prSet presAssocID="{5F443ACF-8643-4836-978C-0FAAAD87BD8D}" presName="parentLin" presStyleCnt="0"/>
      <dgm:spPr/>
    </dgm:pt>
    <dgm:pt modelId="{4A69AC9C-9B4C-4490-87B2-A6657A118C7A}" type="pres">
      <dgm:prSet presAssocID="{5F443ACF-8643-4836-978C-0FAAAD87BD8D}" presName="parentLeftMargin" presStyleLbl="node1" presStyleIdx="0" presStyleCnt="3"/>
      <dgm:spPr/>
    </dgm:pt>
    <dgm:pt modelId="{C6820508-9EBF-470D-B165-CC5EB3661C72}" type="pres">
      <dgm:prSet presAssocID="{5F443ACF-8643-4836-978C-0FAAAD87BD8D}" presName="parentText" presStyleLbl="node1" presStyleIdx="1" presStyleCnt="3" custScaleX="142997" custScaleY="200481" custLinFactNeighborX="712" custLinFactNeighborY="-4946">
        <dgm:presLayoutVars>
          <dgm:chMax val="0"/>
          <dgm:bulletEnabled val="1"/>
        </dgm:presLayoutVars>
      </dgm:prSet>
      <dgm:spPr/>
    </dgm:pt>
    <dgm:pt modelId="{3831283D-464D-4FE7-80F7-A20BEAD20997}" type="pres">
      <dgm:prSet presAssocID="{5F443ACF-8643-4836-978C-0FAAAD87BD8D}" presName="negativeSpace" presStyleCnt="0"/>
      <dgm:spPr/>
    </dgm:pt>
    <dgm:pt modelId="{5FACA5FB-EBAC-4AE9-A8B4-68DC719B1B06}" type="pres">
      <dgm:prSet presAssocID="{5F443ACF-8643-4836-978C-0FAAAD87BD8D}" presName="childText" presStyleLbl="conFgAcc1" presStyleIdx="1" presStyleCnt="3">
        <dgm:presLayoutVars>
          <dgm:bulletEnabled val="1"/>
        </dgm:presLayoutVars>
      </dgm:prSet>
      <dgm:spPr/>
    </dgm:pt>
    <dgm:pt modelId="{A10D87AF-8E89-4FFB-A265-033A8C05B8DC}" type="pres">
      <dgm:prSet presAssocID="{EFBA8D24-7063-424E-9E8A-5E7D5F04A21A}" presName="spaceBetweenRectangles" presStyleCnt="0"/>
      <dgm:spPr/>
    </dgm:pt>
    <dgm:pt modelId="{5D5ADE7E-88B8-4F07-9CB8-4BBA8DF85B33}" type="pres">
      <dgm:prSet presAssocID="{ED798E48-0CEF-4371-B251-3F9B087BE7F8}" presName="parentLin" presStyleCnt="0"/>
      <dgm:spPr/>
    </dgm:pt>
    <dgm:pt modelId="{CE048B72-88E8-46B4-A37F-A44939C41D9C}" type="pres">
      <dgm:prSet presAssocID="{ED798E48-0CEF-4371-B251-3F9B087BE7F8}" presName="parentLeftMargin" presStyleLbl="node1" presStyleIdx="1" presStyleCnt="3"/>
      <dgm:spPr/>
    </dgm:pt>
    <dgm:pt modelId="{A72BA461-339A-4984-A2BF-3E652F67B06B}" type="pres">
      <dgm:prSet presAssocID="{ED798E48-0CEF-4371-B251-3F9B087BE7F8}" presName="parentText" presStyleLbl="node1" presStyleIdx="2" presStyleCnt="3" custScaleX="142997" custScaleY="214993">
        <dgm:presLayoutVars>
          <dgm:chMax val="0"/>
          <dgm:bulletEnabled val="1"/>
        </dgm:presLayoutVars>
      </dgm:prSet>
      <dgm:spPr/>
    </dgm:pt>
    <dgm:pt modelId="{1458D0A5-306E-42F2-9D52-C97C3DCC3596}" type="pres">
      <dgm:prSet presAssocID="{ED798E48-0CEF-4371-B251-3F9B087BE7F8}" presName="negativeSpace" presStyleCnt="0"/>
      <dgm:spPr/>
    </dgm:pt>
    <dgm:pt modelId="{12CE4BDF-BA53-43DA-8B2D-FCA7C7FEC318}" type="pres">
      <dgm:prSet presAssocID="{ED798E48-0CEF-4371-B251-3F9B087BE7F8}" presName="childText" presStyleLbl="conFgAcc1" presStyleIdx="2" presStyleCnt="3">
        <dgm:presLayoutVars>
          <dgm:bulletEnabled val="1"/>
        </dgm:presLayoutVars>
      </dgm:prSet>
      <dgm:spPr/>
    </dgm:pt>
  </dgm:ptLst>
  <dgm:cxnLst>
    <dgm:cxn modelId="{D9DB1917-0379-40D3-A595-5987DE04DDD0}" type="presOf" srcId="{5F443ACF-8643-4836-978C-0FAAAD87BD8D}" destId="{4A69AC9C-9B4C-4490-87B2-A6657A118C7A}" srcOrd="0" destOrd="0" presId="urn:microsoft.com/office/officeart/2005/8/layout/list1"/>
    <dgm:cxn modelId="{AFC6B017-AA89-442D-88B1-42A8F16EE20D}" type="presOf" srcId="{ED798E48-0CEF-4371-B251-3F9B087BE7F8}" destId="{A72BA461-339A-4984-A2BF-3E652F67B06B}" srcOrd="1" destOrd="0" presId="urn:microsoft.com/office/officeart/2005/8/layout/list1"/>
    <dgm:cxn modelId="{E2175319-A27C-4C91-9099-ACF87C1EB94A}" type="presOf" srcId="{04D0E96B-AFCD-4E53-B351-2885C4EA9FF9}" destId="{F0AC7C3A-F7C4-4581-B7E1-3E3C7F22530F}" srcOrd="0" destOrd="0" presId="urn:microsoft.com/office/officeart/2005/8/layout/list1"/>
    <dgm:cxn modelId="{A37C7429-795B-43EA-A9A9-2178A57730A1}" srcId="{04D0E96B-AFCD-4E53-B351-2885C4EA9FF9}" destId="{C6ABD25D-E1E3-43F4-95E6-48927B0B7892}" srcOrd="0" destOrd="0" parTransId="{D023A5B7-5A47-43D5-94AD-FDBD8E09A61A}" sibTransId="{55837507-5FBF-48BF-9803-B6437698473F}"/>
    <dgm:cxn modelId="{906F3930-4925-45F5-8D84-39D306423FAB}" srcId="{C6ABD25D-E1E3-43F4-95E6-48927B0B7892}" destId="{9C5054AC-48FE-4171-B9B3-DDD36DBFB2FE}" srcOrd="0" destOrd="0" parTransId="{96AC19AC-24ED-42FD-A03B-D34C26EDDA8F}" sibTransId="{8811CC09-C099-4E61-A7A9-D4AC2DCEC4E5}"/>
    <dgm:cxn modelId="{D5FE2238-E882-4E24-A46C-7F1BA16BD008}" type="presOf" srcId="{34F737A6-F139-4AF3-B358-C4EEF0DEDD1F}" destId="{5FACA5FB-EBAC-4AE9-A8B4-68DC719B1B06}" srcOrd="0" destOrd="1" presId="urn:microsoft.com/office/officeart/2005/8/layout/list1"/>
    <dgm:cxn modelId="{F5DB7B63-AA98-4429-A9DC-148934514F9E}" type="presOf" srcId="{5F443ACF-8643-4836-978C-0FAAAD87BD8D}" destId="{C6820508-9EBF-470D-B165-CC5EB3661C72}" srcOrd="1" destOrd="0" presId="urn:microsoft.com/office/officeart/2005/8/layout/list1"/>
    <dgm:cxn modelId="{2BACF143-052A-41B8-8848-FE804B001235}" srcId="{C6ABD25D-E1E3-43F4-95E6-48927B0B7892}" destId="{9A4B71EF-1F12-49EC-98D3-3A52EF5CCFC8}" srcOrd="1" destOrd="0" parTransId="{23E4C791-2827-4BBB-8E8F-BB2A81206213}" sibTransId="{4EF228C7-2FA7-47B8-99E2-B0CB93CAD072}"/>
    <dgm:cxn modelId="{F5B40D66-D44A-416F-BF1A-6D780E9C8D9B}" srcId="{ED798E48-0CEF-4371-B251-3F9B087BE7F8}" destId="{0AE27D9E-9393-4A77-83FC-D98E50C9F3E4}" srcOrd="2" destOrd="0" parTransId="{56A0B080-CBF4-47F5-8994-7009AF9625E4}" sibTransId="{FACA5A71-5FD0-45F8-B4C7-6BE90E11C9AF}"/>
    <dgm:cxn modelId="{9C18056D-ABC1-4CC9-9544-562A6450633F}" type="presOf" srcId="{0AE27D9E-9393-4A77-83FC-D98E50C9F3E4}" destId="{12CE4BDF-BA53-43DA-8B2D-FCA7C7FEC318}" srcOrd="0" destOrd="2" presId="urn:microsoft.com/office/officeart/2005/8/layout/list1"/>
    <dgm:cxn modelId="{A4E2356E-4F93-4C66-9F26-24F13189C80C}" type="presOf" srcId="{49E1AA78-79A2-4D5A-BDD0-04C1AF0E5106}" destId="{5FACA5FB-EBAC-4AE9-A8B4-68DC719B1B06}" srcOrd="0" destOrd="4" presId="urn:microsoft.com/office/officeart/2005/8/layout/list1"/>
    <dgm:cxn modelId="{3094C46E-48EF-4213-9275-320BE13B4504}" srcId="{5F443ACF-8643-4836-978C-0FAAAD87BD8D}" destId="{36D19E8F-A6D0-40EC-8934-DFB18D7F4F47}" srcOrd="5" destOrd="0" parTransId="{81E46D21-A830-4D85-9D67-3FE4C107196E}" sibTransId="{B78CA579-E77F-4DA9-904F-65B5E152B239}"/>
    <dgm:cxn modelId="{C6EAE375-6F82-4952-84A7-A6BCA36BCC01}" type="presOf" srcId="{5CFDEE39-F0C5-40BD-A6AE-A3485AF6D0FC}" destId="{5FACA5FB-EBAC-4AE9-A8B4-68DC719B1B06}" srcOrd="0" destOrd="0" presId="urn:microsoft.com/office/officeart/2005/8/layout/list1"/>
    <dgm:cxn modelId="{AB655959-C2F5-4240-BEFA-886E69E361BB}" type="presOf" srcId="{36D19E8F-A6D0-40EC-8934-DFB18D7F4F47}" destId="{5FACA5FB-EBAC-4AE9-A8B4-68DC719B1B06}" srcOrd="0" destOrd="5" presId="urn:microsoft.com/office/officeart/2005/8/layout/list1"/>
    <dgm:cxn modelId="{ECF31782-5DAF-448D-B568-2160897CD7C0}" srcId="{5F443ACF-8643-4836-978C-0FAAAD87BD8D}" destId="{4C0F716F-B440-4BC9-8C12-D5F42CC85D6B}" srcOrd="3" destOrd="0" parTransId="{425A5EFE-0DAE-463B-BB00-C7F21E92C435}" sibTransId="{FA376A9D-2908-48C0-8918-EBBB70D83B4D}"/>
    <dgm:cxn modelId="{54C25683-4443-493A-B8D0-E9CBCAB8D395}" srcId="{04D0E96B-AFCD-4E53-B351-2885C4EA9FF9}" destId="{ED798E48-0CEF-4371-B251-3F9B087BE7F8}" srcOrd="2" destOrd="0" parTransId="{F5F57D73-5DC4-42C9-8CD8-D019E7F3BCFF}" sibTransId="{D2DBC8C2-5968-4F92-B5EF-B488F7C10615}"/>
    <dgm:cxn modelId="{12613184-127D-4CFA-92BE-6DF28407C81B}" srcId="{5F443ACF-8643-4836-978C-0FAAAD87BD8D}" destId="{34F737A6-F139-4AF3-B358-C4EEF0DEDD1F}" srcOrd="1" destOrd="0" parTransId="{B34954A9-6E48-4CAB-B434-B33868885CEE}" sibTransId="{85DAAFB1-FAA3-4E69-9C55-BB4803D913AB}"/>
    <dgm:cxn modelId="{175F8E86-E943-4D82-A9DF-D8A29951F444}" srcId="{5F443ACF-8643-4836-978C-0FAAAD87BD8D}" destId="{49E1AA78-79A2-4D5A-BDD0-04C1AF0E5106}" srcOrd="4" destOrd="0" parTransId="{A9B3042E-B9E7-4EB2-9C7B-93561BB7381E}" sibTransId="{42191837-A3E8-433E-B174-BE7E420DEF7E}"/>
    <dgm:cxn modelId="{78CDDF88-504C-45BB-A507-C3DD40711400}" type="presOf" srcId="{4C0F716F-B440-4BC9-8C12-D5F42CC85D6B}" destId="{5FACA5FB-EBAC-4AE9-A8B4-68DC719B1B06}" srcOrd="0" destOrd="3" presId="urn:microsoft.com/office/officeart/2005/8/layout/list1"/>
    <dgm:cxn modelId="{0C435D91-4BC3-4821-A588-F0E726B29496}" srcId="{ED798E48-0CEF-4371-B251-3F9B087BE7F8}" destId="{A35CDA8A-3E41-4DCD-8BE5-9F5D9443C76C}" srcOrd="0" destOrd="0" parTransId="{58D9F19E-255A-471D-B893-C38A80BB9322}" sibTransId="{02303FE7-29A1-4595-962E-F53B0D61313B}"/>
    <dgm:cxn modelId="{A741839A-C15F-404A-AFC0-C9CE041D0501}" type="presOf" srcId="{DC8467B3-6E4A-4373-95DA-590D18C2349E}" destId="{12CE4BDF-BA53-43DA-8B2D-FCA7C7FEC318}" srcOrd="0" destOrd="1" presId="urn:microsoft.com/office/officeart/2005/8/layout/list1"/>
    <dgm:cxn modelId="{C6257AA2-39AD-48F5-B1DF-AD7017CD3381}" type="presOf" srcId="{2A6DB2AC-394F-403C-9070-5B8E46162037}" destId="{A94912A3-8F15-4584-943A-BC6700675684}" srcOrd="0" destOrd="3" presId="urn:microsoft.com/office/officeart/2005/8/layout/list1"/>
    <dgm:cxn modelId="{BF514FA5-922B-45A5-A1B2-B9853E55687E}" type="presOf" srcId="{9C5054AC-48FE-4171-B9B3-DDD36DBFB2FE}" destId="{A94912A3-8F15-4584-943A-BC6700675684}" srcOrd="0" destOrd="0" presId="urn:microsoft.com/office/officeart/2005/8/layout/list1"/>
    <dgm:cxn modelId="{7097DCA9-7EA2-48A2-8119-146FE2DC9207}" srcId="{C6ABD25D-E1E3-43F4-95E6-48927B0B7892}" destId="{9D8359D7-F44B-4D9F-B43B-8F3D0B83376E}" srcOrd="2" destOrd="0" parTransId="{814153FA-AB22-4C06-A933-FC0FE4D86849}" sibTransId="{1A762DB0-A5F1-4284-9976-35E1D8ECB78B}"/>
    <dgm:cxn modelId="{C7EE34AB-DA81-4621-9041-A1806D541879}" type="presOf" srcId="{06320ECD-12EB-4120-8ECD-8894171BF488}" destId="{5FACA5FB-EBAC-4AE9-A8B4-68DC719B1B06}" srcOrd="0" destOrd="2" presId="urn:microsoft.com/office/officeart/2005/8/layout/list1"/>
    <dgm:cxn modelId="{8F4053AD-76E4-4928-B2F2-AFDA7EC24612}" srcId="{5F443ACF-8643-4836-978C-0FAAAD87BD8D}" destId="{06320ECD-12EB-4120-8ECD-8894171BF488}" srcOrd="2" destOrd="0" parTransId="{BE3993D1-82B8-482F-A132-7425B928856C}" sibTransId="{FA5B6DBC-802B-4DC1-859C-984DF3FA3555}"/>
    <dgm:cxn modelId="{391286AF-FD75-4BBB-ADE9-1B55DA03CBD3}" type="presOf" srcId="{C6ABD25D-E1E3-43F4-95E6-48927B0B7892}" destId="{0B65DE73-0D7F-4164-8CB0-C62B8E09E647}" srcOrd="0" destOrd="0" presId="urn:microsoft.com/office/officeart/2005/8/layout/list1"/>
    <dgm:cxn modelId="{2A6D4EB6-8979-4BD9-8149-797A1CFBFCED}" type="presOf" srcId="{ED798E48-0CEF-4371-B251-3F9B087BE7F8}" destId="{CE048B72-88E8-46B4-A37F-A44939C41D9C}" srcOrd="0" destOrd="0" presId="urn:microsoft.com/office/officeart/2005/8/layout/list1"/>
    <dgm:cxn modelId="{7C1568C1-703F-4602-B26E-E1D4E51A4668}" type="presOf" srcId="{C6ABD25D-E1E3-43F4-95E6-48927B0B7892}" destId="{E5F801E7-00E2-4B8F-8BE6-0A718C828BDC}" srcOrd="1" destOrd="0" presId="urn:microsoft.com/office/officeart/2005/8/layout/list1"/>
    <dgm:cxn modelId="{7C2773CC-19EF-45FC-B455-1E4D58AB2911}" srcId="{5F443ACF-8643-4836-978C-0FAAAD87BD8D}" destId="{5CFDEE39-F0C5-40BD-A6AE-A3485AF6D0FC}" srcOrd="0" destOrd="0" parTransId="{417A0DCE-870C-4CB7-8450-6229C2F998E3}" sibTransId="{457C48DA-E3FB-4AF3-B459-4848C4B848C5}"/>
    <dgm:cxn modelId="{09C98BD1-F92B-407C-BF5F-E023E209137A}" type="presOf" srcId="{9A4B71EF-1F12-49EC-98D3-3A52EF5CCFC8}" destId="{A94912A3-8F15-4584-943A-BC6700675684}" srcOrd="0" destOrd="1" presId="urn:microsoft.com/office/officeart/2005/8/layout/list1"/>
    <dgm:cxn modelId="{8D346BD9-DB10-4401-B7D2-E81F6759682F}" srcId="{ED798E48-0CEF-4371-B251-3F9B087BE7F8}" destId="{DC8467B3-6E4A-4373-95DA-590D18C2349E}" srcOrd="1" destOrd="0" parTransId="{235F9D8B-1451-410C-934E-6CB802F41B41}" sibTransId="{861988B5-B67F-4CD5-A9CA-8631F2705CFF}"/>
    <dgm:cxn modelId="{384839DC-6988-4FE9-8868-61DA05188C35}" type="presOf" srcId="{9D8359D7-F44B-4D9F-B43B-8F3D0B83376E}" destId="{A94912A3-8F15-4584-943A-BC6700675684}" srcOrd="0" destOrd="2" presId="urn:microsoft.com/office/officeart/2005/8/layout/list1"/>
    <dgm:cxn modelId="{0644F8E0-76CB-4BA6-82CA-A5F29798DF3B}" srcId="{04D0E96B-AFCD-4E53-B351-2885C4EA9FF9}" destId="{5F443ACF-8643-4836-978C-0FAAAD87BD8D}" srcOrd="1" destOrd="0" parTransId="{6C6201BE-887D-485F-B79F-233847A234F3}" sibTransId="{EFBA8D24-7063-424E-9E8A-5E7D5F04A21A}"/>
    <dgm:cxn modelId="{A29BDCE5-91A2-4CD1-A7B5-52239BF837B4}" type="presOf" srcId="{A35CDA8A-3E41-4DCD-8BE5-9F5D9443C76C}" destId="{12CE4BDF-BA53-43DA-8B2D-FCA7C7FEC318}" srcOrd="0" destOrd="0" presId="urn:microsoft.com/office/officeart/2005/8/layout/list1"/>
    <dgm:cxn modelId="{90F9F1FE-BCD7-4046-B236-106AD9D1ABC8}" srcId="{C6ABD25D-E1E3-43F4-95E6-48927B0B7892}" destId="{2A6DB2AC-394F-403C-9070-5B8E46162037}" srcOrd="3" destOrd="0" parTransId="{AF593A1A-20DB-4A89-99CA-8BC03B043CFB}" sibTransId="{6E793C54-E55D-4A89-ACDE-93B368C6EA6A}"/>
    <dgm:cxn modelId="{3E04CE91-0761-4771-8FBA-978B6ABCB930}" type="presParOf" srcId="{F0AC7C3A-F7C4-4581-B7E1-3E3C7F22530F}" destId="{9632E70C-ECF7-4D2C-86DF-8DA749A3597A}" srcOrd="0" destOrd="0" presId="urn:microsoft.com/office/officeart/2005/8/layout/list1"/>
    <dgm:cxn modelId="{21068C89-BC9F-4B1C-8C6E-A3FB4DC88488}" type="presParOf" srcId="{9632E70C-ECF7-4D2C-86DF-8DA749A3597A}" destId="{0B65DE73-0D7F-4164-8CB0-C62B8E09E647}" srcOrd="0" destOrd="0" presId="urn:microsoft.com/office/officeart/2005/8/layout/list1"/>
    <dgm:cxn modelId="{950E3875-0BF6-41E7-87E9-E5E04EB94366}" type="presParOf" srcId="{9632E70C-ECF7-4D2C-86DF-8DA749A3597A}" destId="{E5F801E7-00E2-4B8F-8BE6-0A718C828BDC}" srcOrd="1" destOrd="0" presId="urn:microsoft.com/office/officeart/2005/8/layout/list1"/>
    <dgm:cxn modelId="{580109CC-9A06-4F2C-BEE1-FF14B2FA3AA8}" type="presParOf" srcId="{F0AC7C3A-F7C4-4581-B7E1-3E3C7F22530F}" destId="{B81357E5-3EF6-4E4D-997A-A6671B167559}" srcOrd="1" destOrd="0" presId="urn:microsoft.com/office/officeart/2005/8/layout/list1"/>
    <dgm:cxn modelId="{98A6804F-9C00-45EA-8D31-F3096FC37749}" type="presParOf" srcId="{F0AC7C3A-F7C4-4581-B7E1-3E3C7F22530F}" destId="{A94912A3-8F15-4584-943A-BC6700675684}" srcOrd="2" destOrd="0" presId="urn:microsoft.com/office/officeart/2005/8/layout/list1"/>
    <dgm:cxn modelId="{DEEA2688-BD56-469D-8A96-268598D49B35}" type="presParOf" srcId="{F0AC7C3A-F7C4-4581-B7E1-3E3C7F22530F}" destId="{BFFCC22C-2622-47BD-96D5-2A69E93138B8}" srcOrd="3" destOrd="0" presId="urn:microsoft.com/office/officeart/2005/8/layout/list1"/>
    <dgm:cxn modelId="{B127DCD4-0995-4674-AEF5-33EEB7BE3C30}" type="presParOf" srcId="{F0AC7C3A-F7C4-4581-B7E1-3E3C7F22530F}" destId="{40BA4FA4-EBFF-498B-9392-7B0613B37027}" srcOrd="4" destOrd="0" presId="urn:microsoft.com/office/officeart/2005/8/layout/list1"/>
    <dgm:cxn modelId="{515704EC-A03A-419A-85EB-CE0DD10BE583}" type="presParOf" srcId="{40BA4FA4-EBFF-498B-9392-7B0613B37027}" destId="{4A69AC9C-9B4C-4490-87B2-A6657A118C7A}" srcOrd="0" destOrd="0" presId="urn:microsoft.com/office/officeart/2005/8/layout/list1"/>
    <dgm:cxn modelId="{71323147-966A-43AC-BB7C-DB211B8252CF}" type="presParOf" srcId="{40BA4FA4-EBFF-498B-9392-7B0613B37027}" destId="{C6820508-9EBF-470D-B165-CC5EB3661C72}" srcOrd="1" destOrd="0" presId="urn:microsoft.com/office/officeart/2005/8/layout/list1"/>
    <dgm:cxn modelId="{91D25A14-C5C7-4B38-8C7F-333A4024BA83}" type="presParOf" srcId="{F0AC7C3A-F7C4-4581-B7E1-3E3C7F22530F}" destId="{3831283D-464D-4FE7-80F7-A20BEAD20997}" srcOrd="5" destOrd="0" presId="urn:microsoft.com/office/officeart/2005/8/layout/list1"/>
    <dgm:cxn modelId="{B6BBFBD3-0EBE-4680-A1EE-61943AC43CC8}" type="presParOf" srcId="{F0AC7C3A-F7C4-4581-B7E1-3E3C7F22530F}" destId="{5FACA5FB-EBAC-4AE9-A8B4-68DC719B1B06}" srcOrd="6" destOrd="0" presId="urn:microsoft.com/office/officeart/2005/8/layout/list1"/>
    <dgm:cxn modelId="{FA72A703-1FC6-4BFC-BC36-E1FD9BDFC423}" type="presParOf" srcId="{F0AC7C3A-F7C4-4581-B7E1-3E3C7F22530F}" destId="{A10D87AF-8E89-4FFB-A265-033A8C05B8DC}" srcOrd="7" destOrd="0" presId="urn:microsoft.com/office/officeart/2005/8/layout/list1"/>
    <dgm:cxn modelId="{E8ED190F-0F98-40F4-B9C0-ABBD41FDF7BD}" type="presParOf" srcId="{F0AC7C3A-F7C4-4581-B7E1-3E3C7F22530F}" destId="{5D5ADE7E-88B8-4F07-9CB8-4BBA8DF85B33}" srcOrd="8" destOrd="0" presId="urn:microsoft.com/office/officeart/2005/8/layout/list1"/>
    <dgm:cxn modelId="{9148A52E-C298-49A0-AB94-14AFD527408F}" type="presParOf" srcId="{5D5ADE7E-88B8-4F07-9CB8-4BBA8DF85B33}" destId="{CE048B72-88E8-46B4-A37F-A44939C41D9C}" srcOrd="0" destOrd="0" presId="urn:microsoft.com/office/officeart/2005/8/layout/list1"/>
    <dgm:cxn modelId="{44B9D9E7-D09B-4A7F-BD43-AD2C8D91EF38}" type="presParOf" srcId="{5D5ADE7E-88B8-4F07-9CB8-4BBA8DF85B33}" destId="{A72BA461-339A-4984-A2BF-3E652F67B06B}" srcOrd="1" destOrd="0" presId="urn:microsoft.com/office/officeart/2005/8/layout/list1"/>
    <dgm:cxn modelId="{2747C168-5B8E-4C9D-B18C-BA1DF99529C5}" type="presParOf" srcId="{F0AC7C3A-F7C4-4581-B7E1-3E3C7F22530F}" destId="{1458D0A5-306E-42F2-9D52-C97C3DCC3596}" srcOrd="9" destOrd="0" presId="urn:microsoft.com/office/officeart/2005/8/layout/list1"/>
    <dgm:cxn modelId="{01DB7729-3E94-449D-B419-F8B88518B430}" type="presParOf" srcId="{F0AC7C3A-F7C4-4581-B7E1-3E3C7F22530F}" destId="{12CE4BDF-BA53-43DA-8B2D-FCA7C7FEC318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14922E6-466A-40D2-BEE4-E04E843CAC31}">
      <dsp:nvSpPr>
        <dsp:cNvPr id="0" name=""/>
        <dsp:cNvSpPr/>
      </dsp:nvSpPr>
      <dsp:spPr>
        <a:xfrm>
          <a:off x="22" y="188610"/>
          <a:ext cx="2136427" cy="576000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81280" rIns="142240" bIns="8128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Verbal</a:t>
          </a:r>
        </a:p>
      </dsp:txBody>
      <dsp:txXfrm>
        <a:off x="22" y="188610"/>
        <a:ext cx="2136427" cy="576000"/>
      </dsp:txXfrm>
    </dsp:sp>
    <dsp:sp modelId="{EA0ED865-4A46-45BA-A6A1-F34AA557954F}">
      <dsp:nvSpPr>
        <dsp:cNvPr id="0" name=""/>
        <dsp:cNvSpPr/>
      </dsp:nvSpPr>
      <dsp:spPr>
        <a:xfrm>
          <a:off x="22" y="764610"/>
          <a:ext cx="2136427" cy="2094778"/>
        </a:xfrm>
        <a:prstGeom prst="rect">
          <a:avLst/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42240" bIns="16002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000" kern="1200" dirty="0"/>
            <a:t>Positive Reinforcement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000" kern="1200" dirty="0"/>
            <a:t>Remembering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000" kern="1200" dirty="0"/>
            <a:t>Questioning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000" kern="1200" dirty="0"/>
            <a:t>Clarification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000" kern="1200" dirty="0"/>
            <a:t>Reflection</a:t>
          </a:r>
        </a:p>
      </dsp:txBody>
      <dsp:txXfrm>
        <a:off x="22" y="764610"/>
        <a:ext cx="2136427" cy="2094778"/>
      </dsp:txXfrm>
    </dsp:sp>
    <dsp:sp modelId="{62F4EB6D-05E1-4D16-8C00-757E7B050154}">
      <dsp:nvSpPr>
        <dsp:cNvPr id="0" name=""/>
        <dsp:cNvSpPr/>
      </dsp:nvSpPr>
      <dsp:spPr>
        <a:xfrm>
          <a:off x="2435549" y="188610"/>
          <a:ext cx="2136427" cy="576000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81280" rIns="142240" bIns="8128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Non-Verbal</a:t>
          </a:r>
        </a:p>
      </dsp:txBody>
      <dsp:txXfrm>
        <a:off x="2435549" y="188610"/>
        <a:ext cx="2136427" cy="576000"/>
      </dsp:txXfrm>
    </dsp:sp>
    <dsp:sp modelId="{CACBFA54-D960-4DC3-81F8-23576A3F304C}">
      <dsp:nvSpPr>
        <dsp:cNvPr id="0" name=""/>
        <dsp:cNvSpPr/>
      </dsp:nvSpPr>
      <dsp:spPr>
        <a:xfrm>
          <a:off x="2435549" y="764610"/>
          <a:ext cx="2136427" cy="2094778"/>
        </a:xfrm>
        <a:prstGeom prst="rect">
          <a:avLst/>
        </a:prstGeom>
        <a:solidFill>
          <a:schemeClr val="accent3">
            <a:tint val="40000"/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42240" bIns="16002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000" kern="1200" dirty="0"/>
            <a:t>Eye contact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000" kern="1200" dirty="0"/>
            <a:t>Smile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000" kern="1200" dirty="0"/>
            <a:t>Head nod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000" kern="1200" dirty="0"/>
            <a:t>Posture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000" kern="1200" dirty="0"/>
            <a:t>Focus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000" kern="1200" dirty="0"/>
            <a:t>Mirroring</a:t>
          </a:r>
        </a:p>
      </dsp:txBody>
      <dsp:txXfrm>
        <a:off x="2435549" y="764610"/>
        <a:ext cx="2136427" cy="2094778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3730E0C-245D-4385-AD2E-8A6CAFB5F040}">
      <dsp:nvSpPr>
        <dsp:cNvPr id="0" name=""/>
        <dsp:cNvSpPr/>
      </dsp:nvSpPr>
      <dsp:spPr>
        <a:xfrm>
          <a:off x="2" y="0"/>
          <a:ext cx="8235945" cy="3602037"/>
        </a:xfrm>
        <a:prstGeom prst="rightArrow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F174F50-D907-447D-AA01-B85CBDDCF571}">
      <dsp:nvSpPr>
        <dsp:cNvPr id="0" name=""/>
        <dsp:cNvSpPr/>
      </dsp:nvSpPr>
      <dsp:spPr>
        <a:xfrm>
          <a:off x="70884" y="76233"/>
          <a:ext cx="1289442" cy="299395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b="1" i="1" kern="1200"/>
            <a:t>Positive Impressions:</a:t>
          </a:r>
        </a:p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b="1" i="1" kern="1200"/>
            <a:t>Environmental</a:t>
          </a:r>
        </a:p>
      </dsp:txBody>
      <dsp:txXfrm>
        <a:off x="133829" y="139178"/>
        <a:ext cx="1163552" cy="2868065"/>
      </dsp:txXfrm>
    </dsp:sp>
    <dsp:sp modelId="{FD549B11-F127-4F43-85DA-D532FD7598B3}">
      <dsp:nvSpPr>
        <dsp:cNvPr id="0" name=""/>
        <dsp:cNvSpPr/>
      </dsp:nvSpPr>
      <dsp:spPr>
        <a:xfrm>
          <a:off x="1401961" y="837351"/>
          <a:ext cx="2203760" cy="1927334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/>
            <a:t>We promote a quiet environment</a:t>
          </a:r>
        </a:p>
      </dsp:txBody>
      <dsp:txXfrm>
        <a:off x="1496046" y="931436"/>
        <a:ext cx="2015590" cy="1739164"/>
      </dsp:txXfrm>
    </dsp:sp>
    <dsp:sp modelId="{F9E8C59B-FC33-4B17-B41D-B965660B4A93}">
      <dsp:nvSpPr>
        <dsp:cNvPr id="0" name=""/>
        <dsp:cNvSpPr/>
      </dsp:nvSpPr>
      <dsp:spPr>
        <a:xfrm>
          <a:off x="3649518" y="865706"/>
          <a:ext cx="2203760" cy="1898287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/>
            <a:t>We always clean our hands before and after contact with a patient , equipment, and their environment.</a:t>
          </a:r>
        </a:p>
      </dsp:txBody>
      <dsp:txXfrm>
        <a:off x="3742185" y="958373"/>
        <a:ext cx="2018426" cy="1712953"/>
      </dsp:txXfrm>
    </dsp:sp>
    <dsp:sp modelId="{8913816C-AE16-4F0C-A2A9-8E863C6F5C1E}">
      <dsp:nvSpPr>
        <dsp:cNvPr id="0" name=""/>
        <dsp:cNvSpPr/>
      </dsp:nvSpPr>
      <dsp:spPr>
        <a:xfrm>
          <a:off x="5918303" y="879883"/>
          <a:ext cx="2203760" cy="1828437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/>
            <a:t>We create a safe workspace and “</a:t>
          </a:r>
          <a:r>
            <a:rPr lang="en-US" sz="1500" b="1" kern="1200"/>
            <a:t>speak up</a:t>
          </a:r>
          <a:r>
            <a:rPr lang="en-US" sz="1500" kern="1200"/>
            <a:t>: whenever we have a safety concern</a:t>
          </a:r>
        </a:p>
      </dsp:txBody>
      <dsp:txXfrm>
        <a:off x="6007560" y="969140"/>
        <a:ext cx="2025246" cy="1649923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3730E0C-245D-4385-AD2E-8A6CAFB5F040}">
      <dsp:nvSpPr>
        <dsp:cNvPr id="0" name=""/>
        <dsp:cNvSpPr/>
      </dsp:nvSpPr>
      <dsp:spPr>
        <a:xfrm>
          <a:off x="2" y="0"/>
          <a:ext cx="8235945" cy="3602037"/>
        </a:xfrm>
        <a:prstGeom prst="rightArrow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F174F50-D907-447D-AA01-B85CBDDCF571}">
      <dsp:nvSpPr>
        <dsp:cNvPr id="0" name=""/>
        <dsp:cNvSpPr/>
      </dsp:nvSpPr>
      <dsp:spPr>
        <a:xfrm>
          <a:off x="70884" y="76233"/>
          <a:ext cx="1289442" cy="299395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b="1" i="1" kern="1200"/>
            <a:t>Positive Impressions:</a:t>
          </a:r>
        </a:p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b="1" i="1" kern="1200"/>
            <a:t>Environmental</a:t>
          </a:r>
        </a:p>
      </dsp:txBody>
      <dsp:txXfrm>
        <a:off x="133829" y="139178"/>
        <a:ext cx="1163552" cy="2868065"/>
      </dsp:txXfrm>
    </dsp:sp>
    <dsp:sp modelId="{FD549B11-F127-4F43-85DA-D532FD7598B3}">
      <dsp:nvSpPr>
        <dsp:cNvPr id="0" name=""/>
        <dsp:cNvSpPr/>
      </dsp:nvSpPr>
      <dsp:spPr>
        <a:xfrm>
          <a:off x="1401961" y="837351"/>
          <a:ext cx="2203760" cy="1927334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/>
            <a:t>We take ownership for keeping our environment clean.</a:t>
          </a:r>
        </a:p>
      </dsp:txBody>
      <dsp:txXfrm>
        <a:off x="1496046" y="931436"/>
        <a:ext cx="2015590" cy="1739164"/>
      </dsp:txXfrm>
    </dsp:sp>
    <dsp:sp modelId="{F9E8C59B-FC33-4B17-B41D-B965660B4A93}">
      <dsp:nvSpPr>
        <dsp:cNvPr id="0" name=""/>
        <dsp:cNvSpPr/>
      </dsp:nvSpPr>
      <dsp:spPr>
        <a:xfrm>
          <a:off x="3649518" y="865706"/>
          <a:ext cx="2203760" cy="1898287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/>
            <a:t>We eat and drink in designated places.</a:t>
          </a:r>
        </a:p>
      </dsp:txBody>
      <dsp:txXfrm>
        <a:off x="3742185" y="958373"/>
        <a:ext cx="2018426" cy="1712953"/>
      </dsp:txXfrm>
    </dsp:sp>
    <dsp:sp modelId="{8913816C-AE16-4F0C-A2A9-8E863C6F5C1E}">
      <dsp:nvSpPr>
        <dsp:cNvPr id="0" name=""/>
        <dsp:cNvSpPr/>
      </dsp:nvSpPr>
      <dsp:spPr>
        <a:xfrm>
          <a:off x="5918303" y="879883"/>
          <a:ext cx="2203760" cy="1828437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/>
            <a:t>We put equipment away and store it properly.</a:t>
          </a:r>
        </a:p>
      </dsp:txBody>
      <dsp:txXfrm>
        <a:off x="6007560" y="969140"/>
        <a:ext cx="2025246" cy="1649923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C2E6A35-3CFB-4F14-99FF-F37C36BBF0E5}">
      <dsp:nvSpPr>
        <dsp:cNvPr id="0" name=""/>
        <dsp:cNvSpPr/>
      </dsp:nvSpPr>
      <dsp:spPr>
        <a:xfrm rot="10800000">
          <a:off x="0" y="540"/>
          <a:ext cx="4044412" cy="949093"/>
        </a:xfrm>
        <a:prstGeom prst="trapezoid">
          <a:avLst>
            <a:gd name="adj" fmla="val 53267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1" kern="1200"/>
            <a:t>Greetings: </a:t>
          </a:r>
          <a:r>
            <a:rPr lang="en-US" sz="1050" b="1" kern="1200"/>
            <a:t>smile, eye contact, intro and explain our role to customers.</a:t>
          </a:r>
        </a:p>
      </dsp:txBody>
      <dsp:txXfrm rot="-10800000">
        <a:off x="707772" y="540"/>
        <a:ext cx="2628867" cy="949093"/>
      </dsp:txXfrm>
    </dsp:sp>
    <dsp:sp modelId="{2DEB2DE9-42EE-4B5A-A1DF-B6D5B4978801}">
      <dsp:nvSpPr>
        <dsp:cNvPr id="0" name=""/>
        <dsp:cNvSpPr/>
      </dsp:nvSpPr>
      <dsp:spPr>
        <a:xfrm rot="10800000">
          <a:off x="221906" y="915182"/>
          <a:ext cx="3713983" cy="949093"/>
        </a:xfrm>
        <a:prstGeom prst="trapezoid">
          <a:avLst>
            <a:gd name="adj" fmla="val 53267"/>
          </a:avLst>
        </a:prstGeom>
        <a:solidFill>
          <a:schemeClr val="accent2">
            <a:hueOff val="-468938"/>
            <a:satOff val="0"/>
            <a:lumOff val="327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1" kern="1200"/>
            <a:t>Elevator Courtesy</a:t>
          </a:r>
          <a:r>
            <a:rPr lang="en-US" sz="1050" b="1" kern="1200"/>
            <a:t>: wait for people to exit before entering. Visitors on first. Face patients towards the entrance.</a:t>
          </a:r>
        </a:p>
      </dsp:txBody>
      <dsp:txXfrm rot="-10800000">
        <a:off x="871853" y="915182"/>
        <a:ext cx="2414089" cy="949093"/>
      </dsp:txXfrm>
    </dsp:sp>
    <dsp:sp modelId="{6721F143-139B-4221-8286-F1EB2A972C59}">
      <dsp:nvSpPr>
        <dsp:cNvPr id="0" name=""/>
        <dsp:cNvSpPr/>
      </dsp:nvSpPr>
      <dsp:spPr>
        <a:xfrm rot="10800000">
          <a:off x="295504" y="1898186"/>
          <a:ext cx="3453402" cy="949093"/>
        </a:xfrm>
        <a:prstGeom prst="trapezoid">
          <a:avLst>
            <a:gd name="adj" fmla="val 53267"/>
          </a:avLst>
        </a:prstGeom>
        <a:solidFill>
          <a:schemeClr val="accent2">
            <a:hueOff val="-937875"/>
            <a:satOff val="0"/>
            <a:lumOff val="653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1" kern="1200"/>
            <a:t>Responsiveness &amp; Wait: </a:t>
          </a:r>
          <a:r>
            <a:rPr lang="en-US" sz="900" b="1" kern="1200"/>
            <a:t>provide a comfortable atmosphere. Anticipate other’s needs. Explain what is expected, update regularly changes or delays. Apologize for delays.</a:t>
          </a:r>
        </a:p>
      </dsp:txBody>
      <dsp:txXfrm rot="-10800000">
        <a:off x="899850" y="1898186"/>
        <a:ext cx="2244711" cy="949093"/>
      </dsp:txXfrm>
    </dsp:sp>
    <dsp:sp modelId="{3152CF0E-FC81-49CE-A177-360BE901A4B4}">
      <dsp:nvSpPr>
        <dsp:cNvPr id="0" name=""/>
        <dsp:cNvSpPr/>
      </dsp:nvSpPr>
      <dsp:spPr>
        <a:xfrm rot="10800000">
          <a:off x="151569" y="2847279"/>
          <a:ext cx="3741273" cy="949093"/>
        </a:xfrm>
        <a:prstGeom prst="trapezoid">
          <a:avLst>
            <a:gd name="adj" fmla="val 53267"/>
          </a:avLst>
        </a:prstGeom>
        <a:solidFill>
          <a:schemeClr val="accent2">
            <a:hueOff val="-1406813"/>
            <a:satOff val="0"/>
            <a:lumOff val="98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1" kern="1200"/>
            <a:t>Wayfinding: </a:t>
          </a:r>
        </a:p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00" b="1" kern="1200"/>
            <a:t>we look for customers who seem confused or need direction and personally assist them to their destinations</a:t>
          </a:r>
          <a:r>
            <a:rPr lang="en-US" sz="1400" b="1" kern="1200"/>
            <a:t>.</a:t>
          </a:r>
        </a:p>
      </dsp:txBody>
      <dsp:txXfrm rot="-10800000">
        <a:off x="151569" y="2847279"/>
        <a:ext cx="3741273" cy="949093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D7AE1DE-91E6-4DAB-B5CA-F53F9E4DD79B}">
      <dsp:nvSpPr>
        <dsp:cNvPr id="0" name=""/>
        <dsp:cNvSpPr/>
      </dsp:nvSpPr>
      <dsp:spPr>
        <a:xfrm flipV="1">
          <a:off x="0" y="1812644"/>
          <a:ext cx="8059807" cy="62716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38A76A0-684C-483C-B1C8-E4B42698346B}">
      <dsp:nvSpPr>
        <dsp:cNvPr id="0" name=""/>
        <dsp:cNvSpPr/>
      </dsp:nvSpPr>
      <dsp:spPr>
        <a:xfrm flipH="1">
          <a:off x="356280" y="1829481"/>
          <a:ext cx="7703526" cy="1967407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213249" tIns="0" rIns="213249" bIns="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>
              <a:solidFill>
                <a:schemeClr val="bg1"/>
              </a:solidFill>
            </a:rPr>
            <a:t>You are required to swipe in and out </a:t>
          </a:r>
          <a:r>
            <a:rPr lang="en-US" sz="1800" b="1" kern="1200" err="1">
              <a:solidFill>
                <a:srgbClr val="FF0000"/>
              </a:solidFill>
            </a:rPr>
            <a:t>everyday</a:t>
          </a:r>
          <a:r>
            <a:rPr lang="en-US" sz="1800" b="1" kern="1200">
              <a:solidFill>
                <a:srgbClr val="FF0000"/>
              </a:solidFill>
            </a:rPr>
            <a:t> </a:t>
          </a:r>
          <a:r>
            <a:rPr lang="en-US" sz="1800" kern="1200">
              <a:solidFill>
                <a:schemeClr val="bg1"/>
              </a:solidFill>
            </a:rPr>
            <a:t>you volunteer.  This is necessary for you to be covered by our liability insurance, to record your volunteer hours, and lastly consideration for service awards.</a:t>
          </a:r>
        </a:p>
      </dsp:txBody>
      <dsp:txXfrm>
        <a:off x="452321" y="1925522"/>
        <a:ext cx="7511444" cy="1775325"/>
      </dsp:txXfrm>
    </dsp:sp>
    <dsp:sp modelId="{95540E6A-C030-43C5-9D3C-8DEB88AFDF61}">
      <dsp:nvSpPr>
        <dsp:cNvPr id="0" name=""/>
        <dsp:cNvSpPr/>
      </dsp:nvSpPr>
      <dsp:spPr>
        <a:xfrm>
          <a:off x="0" y="3626931"/>
          <a:ext cx="8059807" cy="74408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C54AEC1-B7FA-44F5-B99D-DD691338A0C8}">
      <dsp:nvSpPr>
        <dsp:cNvPr id="0" name=""/>
        <dsp:cNvSpPr/>
      </dsp:nvSpPr>
      <dsp:spPr>
        <a:xfrm>
          <a:off x="267811" y="0"/>
          <a:ext cx="7687450" cy="1854531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213249" tIns="0" rIns="213249" bIns="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/>
            <a:t>All volunteers  should present in a happy and healthy manner prepared to serve in the role they are trained.  Making a difference begins with you.  Our patients, families , and visitors rely on your kindness and compassion to assist them through the health care journey.</a:t>
          </a:r>
        </a:p>
      </dsp:txBody>
      <dsp:txXfrm>
        <a:off x="358342" y="90531"/>
        <a:ext cx="7506388" cy="1673469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F84BE3A-DC84-45F4-B72D-00A60E9ED957}">
      <dsp:nvSpPr>
        <dsp:cNvPr id="0" name=""/>
        <dsp:cNvSpPr/>
      </dsp:nvSpPr>
      <dsp:spPr>
        <a:xfrm>
          <a:off x="0" y="307322"/>
          <a:ext cx="6556032" cy="14175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08821" tIns="312420" rIns="508821" bIns="106680" numCol="1" spcCol="1270" anchor="t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500" i="1" kern="1200"/>
            <a:t>Trinity Health Ann Arbor, Chelsea, &amp; Livingston Front Desk/lobby area, Reichert Health Building info desk, Imaging Center hallway, &amp; Ann Arbor emergency department discharge area.  </a:t>
          </a:r>
          <a:r>
            <a:rPr lang="en-US" sz="1500" i="1" u="sng" kern="1200"/>
            <a:t>Canton &amp; Brighton Health </a:t>
          </a:r>
          <a:r>
            <a:rPr lang="en-US" sz="1500" i="1" kern="1200"/>
            <a:t>Centers main information desks upon entry.</a:t>
          </a:r>
        </a:p>
      </dsp:txBody>
      <dsp:txXfrm>
        <a:off x="0" y="307322"/>
        <a:ext cx="6556032" cy="1417500"/>
      </dsp:txXfrm>
    </dsp:sp>
    <dsp:sp modelId="{77E563DF-68B2-462A-B269-1D71E23B226C}">
      <dsp:nvSpPr>
        <dsp:cNvPr id="0" name=""/>
        <dsp:cNvSpPr/>
      </dsp:nvSpPr>
      <dsp:spPr>
        <a:xfrm>
          <a:off x="327801" y="85922"/>
          <a:ext cx="4589222" cy="4428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3462" tIns="0" rIns="173462" bIns="0" numCol="1" spcCol="1270" anchor="ctr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/>
            <a:t>Volunteer kiosks are located in the following locations at our hospitals.</a:t>
          </a:r>
        </a:p>
      </dsp:txBody>
      <dsp:txXfrm>
        <a:off x="349417" y="107538"/>
        <a:ext cx="4545990" cy="399568"/>
      </dsp:txXfrm>
    </dsp:sp>
    <dsp:sp modelId="{1FC4FEA2-5321-4A1B-BF1B-B390B0B95121}">
      <dsp:nvSpPr>
        <dsp:cNvPr id="0" name=""/>
        <dsp:cNvSpPr/>
      </dsp:nvSpPr>
      <dsp:spPr>
        <a:xfrm>
          <a:off x="0" y="2027223"/>
          <a:ext cx="6556032" cy="1488375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08821" tIns="312420" rIns="508821" bIns="106680" numCol="1" spcCol="1270" anchor="t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500" kern="1200"/>
            <a:t>Swipe in using the swiper if available.</a:t>
          </a: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500" kern="1200"/>
            <a:t>Use the mouse to enter your volunteer ID number, located on the back of your badge if there is no swiper.</a:t>
          </a: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500" kern="1200"/>
            <a:t>If the screen is changed, revert back to </a:t>
          </a:r>
          <a:r>
            <a:rPr lang="en-US" sz="1500" kern="1200" err="1"/>
            <a:t>Zenworks</a:t>
          </a:r>
          <a:r>
            <a:rPr lang="en-US" sz="1500" kern="1200"/>
            <a:t> to open up our program and/or hit the windows button.</a:t>
          </a:r>
        </a:p>
      </dsp:txBody>
      <dsp:txXfrm>
        <a:off x="0" y="2027223"/>
        <a:ext cx="6556032" cy="1488375"/>
      </dsp:txXfrm>
    </dsp:sp>
    <dsp:sp modelId="{E14C7ED8-8591-40CE-87D0-120460538BC9}">
      <dsp:nvSpPr>
        <dsp:cNvPr id="0" name=""/>
        <dsp:cNvSpPr/>
      </dsp:nvSpPr>
      <dsp:spPr>
        <a:xfrm>
          <a:off x="327801" y="1805823"/>
          <a:ext cx="4589222" cy="4428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3462" tIns="0" rIns="173462" bIns="0" numCol="1" spcCol="1270" anchor="ctr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/>
            <a:t>Refer to your orientation packet on swiping in procedures for </a:t>
          </a:r>
          <a:r>
            <a:rPr lang="en-US" sz="1500" kern="1200" err="1"/>
            <a:t>Vsys</a:t>
          </a:r>
          <a:r>
            <a:rPr lang="en-US" sz="1500" kern="1200"/>
            <a:t> One.</a:t>
          </a:r>
        </a:p>
      </dsp:txBody>
      <dsp:txXfrm>
        <a:off x="349417" y="1827439"/>
        <a:ext cx="4545990" cy="399568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94912A3-8F15-4584-943A-BC6700675684}">
      <dsp:nvSpPr>
        <dsp:cNvPr id="0" name=""/>
        <dsp:cNvSpPr/>
      </dsp:nvSpPr>
      <dsp:spPr>
        <a:xfrm>
          <a:off x="0" y="471062"/>
          <a:ext cx="7169593" cy="882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56440" tIns="166624" rIns="556440" bIns="78232" numCol="1" spcCol="1270" anchor="t" anchorCtr="0">
          <a:noAutofit/>
        </a:bodyPr>
        <a:lstStyle/>
        <a:p>
          <a:pPr marL="57150" lvl="1" indent="-57150" algn="l" defTabSz="466725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Arial" panose="020B0604020202020204" pitchFamily="34" charset="0"/>
            <a:buChar char="•"/>
          </a:pPr>
          <a:r>
            <a:rPr lang="en-US" sz="1050" kern="1200"/>
            <a:t>Wear your name badge and volunteer Trinity blue vest at all times when volunteering.</a:t>
          </a:r>
        </a:p>
        <a:p>
          <a:pPr marL="57150" lvl="1" indent="-57150" algn="l" defTabSz="466725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Arial" panose="020B0604020202020204" pitchFamily="34" charset="0"/>
            <a:buChar char="•"/>
          </a:pPr>
          <a:r>
            <a:rPr lang="en-US" sz="1050" kern="1200"/>
            <a:t>Wear closed toed shoes with hosiery</a:t>
          </a:r>
        </a:p>
        <a:p>
          <a:pPr marL="57150" lvl="1" indent="-57150" algn="l" defTabSz="466725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Arial" panose="020B0604020202020204" pitchFamily="34" charset="0"/>
            <a:buChar char="•"/>
          </a:pPr>
          <a:r>
            <a:rPr lang="en-US" sz="1050" kern="1200"/>
            <a:t>Be conservative in hair, dress &amp; make-up, with long hair tied back.</a:t>
          </a:r>
        </a:p>
        <a:p>
          <a:pPr marL="57150" lvl="1" indent="-57150" algn="l" defTabSz="466725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Arial" panose="020B0604020202020204" pitchFamily="34" charset="0"/>
            <a:buChar char="•"/>
          </a:pPr>
          <a:r>
            <a:rPr lang="en-US" sz="1050" kern="1200"/>
            <a:t>Use fragrance-free personal products.</a:t>
          </a:r>
        </a:p>
      </dsp:txBody>
      <dsp:txXfrm>
        <a:off x="0" y="471062"/>
        <a:ext cx="7169593" cy="882000"/>
      </dsp:txXfrm>
    </dsp:sp>
    <dsp:sp modelId="{E5F801E7-00E2-4B8F-8BE6-0A718C828BDC}">
      <dsp:nvSpPr>
        <dsp:cNvPr id="0" name=""/>
        <dsp:cNvSpPr/>
      </dsp:nvSpPr>
      <dsp:spPr>
        <a:xfrm>
          <a:off x="358129" y="27336"/>
          <a:ext cx="5672378" cy="561805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89695" tIns="0" rIns="189695" bIns="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i="1" u="sng" kern="1200"/>
            <a:t>Do:</a:t>
          </a:r>
          <a:r>
            <a:rPr lang="en-US" sz="1300" kern="1200"/>
            <a:t> Always do the following related to dress code and volunteer policy and expectations.</a:t>
          </a:r>
        </a:p>
      </dsp:txBody>
      <dsp:txXfrm>
        <a:off x="385554" y="54761"/>
        <a:ext cx="5617528" cy="506955"/>
      </dsp:txXfrm>
    </dsp:sp>
    <dsp:sp modelId="{5FACA5FB-EBAC-4AE9-A8B4-68DC719B1B06}">
      <dsp:nvSpPr>
        <dsp:cNvPr id="0" name=""/>
        <dsp:cNvSpPr/>
      </dsp:nvSpPr>
      <dsp:spPr>
        <a:xfrm>
          <a:off x="0" y="1751638"/>
          <a:ext cx="7169593" cy="1209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hueOff val="-2241456"/>
              <a:satOff val="8396"/>
              <a:lumOff val="6567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56440" tIns="166624" rIns="556440" bIns="78232" numCol="1" spcCol="1270" anchor="t" anchorCtr="0">
          <a:noAutofit/>
        </a:bodyPr>
        <a:lstStyle/>
        <a:p>
          <a:pPr marL="57150" lvl="1" indent="-57150" algn="l" defTabSz="466725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050" kern="1200"/>
            <a:t>No Jeans, capri pants, leggings, sweat pants, shorts, or jogging suits.</a:t>
          </a:r>
        </a:p>
        <a:p>
          <a:pPr marL="57150" lvl="1" indent="-57150" algn="l" defTabSz="466725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050" kern="1200"/>
            <a:t>No sleeveless or midriff baring tops.</a:t>
          </a:r>
        </a:p>
        <a:p>
          <a:pPr marL="57150" lvl="1" indent="-57150" algn="l" defTabSz="466725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050" kern="1200"/>
            <a:t>No Sandals of any type, no bare legs</a:t>
          </a:r>
        </a:p>
        <a:p>
          <a:pPr marL="57150" lvl="1" indent="-57150" algn="l" defTabSz="466725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050" kern="1200"/>
            <a:t>No excessive jewelry, No visible body piercings other than earrings.</a:t>
          </a:r>
        </a:p>
        <a:p>
          <a:pPr marL="57150" lvl="1" indent="-57150" algn="l" defTabSz="466725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050" kern="1200"/>
            <a:t>No head covering except for religious or medical reasons.</a:t>
          </a:r>
        </a:p>
        <a:p>
          <a:pPr marL="57150" lvl="1" indent="-57150" algn="l" defTabSz="466725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050" kern="1200"/>
            <a:t>No gum chewing.</a:t>
          </a:r>
        </a:p>
      </dsp:txBody>
      <dsp:txXfrm>
        <a:off x="0" y="1751638"/>
        <a:ext cx="7169593" cy="1209600"/>
      </dsp:txXfrm>
    </dsp:sp>
    <dsp:sp modelId="{C6820508-9EBF-470D-B165-CC5EB3661C72}">
      <dsp:nvSpPr>
        <dsp:cNvPr id="0" name=""/>
        <dsp:cNvSpPr/>
      </dsp:nvSpPr>
      <dsp:spPr>
        <a:xfrm>
          <a:off x="343401" y="1384581"/>
          <a:ext cx="6826191" cy="473455"/>
        </a:xfrm>
        <a:prstGeom prst="roundRect">
          <a:avLst/>
        </a:prstGeom>
        <a:solidFill>
          <a:schemeClr val="accent4">
            <a:hueOff val="-2241456"/>
            <a:satOff val="8396"/>
            <a:lumOff val="6567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89695" tIns="0" rIns="189695" bIns="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i="1" u="sng" kern="1200"/>
            <a:t>Don’t</a:t>
          </a:r>
          <a:r>
            <a:rPr lang="en-US" sz="1200" kern="1200"/>
            <a:t>:  </a:t>
          </a:r>
          <a:r>
            <a:rPr lang="en-US" sz="1400" kern="1200"/>
            <a:t>Present for volunteering with any of the following.</a:t>
          </a:r>
        </a:p>
      </dsp:txBody>
      <dsp:txXfrm>
        <a:off x="366513" y="1407693"/>
        <a:ext cx="6779967" cy="427231"/>
      </dsp:txXfrm>
    </dsp:sp>
    <dsp:sp modelId="{12CE4BDF-BA53-43DA-8B2D-FCA7C7FEC318}">
      <dsp:nvSpPr>
        <dsp:cNvPr id="0" name=""/>
        <dsp:cNvSpPr/>
      </dsp:nvSpPr>
      <dsp:spPr>
        <a:xfrm>
          <a:off x="0" y="3394085"/>
          <a:ext cx="7169593" cy="831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hueOff val="-4482912"/>
              <a:satOff val="16792"/>
              <a:lumOff val="13135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56440" tIns="166624" rIns="556440" bIns="78232" numCol="1" spcCol="1270" anchor="t" anchorCtr="0">
          <a:noAutofit/>
        </a:bodyPr>
        <a:lstStyle/>
        <a:p>
          <a:pPr marL="57150" lvl="1" indent="-57150" algn="l" defTabSz="466725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050" kern="1200"/>
            <a:t>You are responsible for the cleanliness and neatness of the Trinity volunteer vest.</a:t>
          </a:r>
        </a:p>
        <a:p>
          <a:pPr marL="57150" lvl="1" indent="-57150" algn="l" defTabSz="466725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050" kern="1200"/>
            <a:t>The ID badge must be worn at the shoulder level and not be defaced in any way with stickers/pins attached. </a:t>
          </a:r>
        </a:p>
        <a:p>
          <a:pPr marL="57150" lvl="1" indent="-57150" algn="l" defTabSz="355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n-US" sz="800" kern="1200" dirty="0"/>
        </a:p>
      </dsp:txBody>
      <dsp:txXfrm>
        <a:off x="0" y="3394085"/>
        <a:ext cx="7169593" cy="831600"/>
      </dsp:txXfrm>
    </dsp:sp>
    <dsp:sp modelId="{A72BA461-339A-4984-A2BF-3E652F67B06B}">
      <dsp:nvSpPr>
        <dsp:cNvPr id="0" name=""/>
        <dsp:cNvSpPr/>
      </dsp:nvSpPr>
      <dsp:spPr>
        <a:xfrm>
          <a:off x="340975" y="3004438"/>
          <a:ext cx="6826191" cy="507727"/>
        </a:xfrm>
        <a:prstGeom prst="roundRect">
          <a:avLst/>
        </a:prstGeom>
        <a:solidFill>
          <a:schemeClr val="accent4">
            <a:hueOff val="-4482912"/>
            <a:satOff val="16792"/>
            <a:lumOff val="13135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89695" tIns="0" rIns="189695" bIns="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/>
            <a:t>Final Thoughts…. Patients and families form opinions about our standard of care partially from the appearance of those caring for patients, therefore here are some final tips too.</a:t>
          </a:r>
        </a:p>
      </dsp:txBody>
      <dsp:txXfrm>
        <a:off x="365760" y="3029223"/>
        <a:ext cx="6776621" cy="45815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pyramid3">
  <dgm:title val=""/>
  <dgm:desc val=""/>
  <dgm:catLst>
    <dgm:cat type="pyramid" pri="2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pyra">
          <dgm:param type="linDir" val="fromT"/>
          <dgm:param type="txDir" val="fromT"/>
          <dgm:param type="pyraAcctPos" val="aft"/>
          <dgm:param type="pyraAcctTxMar" val="step"/>
          <dgm:param type="pyraAcctBkgdNode" val="acctBkgd"/>
          <dgm:param type="pyraAcctTxNode" val="acctTx"/>
          <dgm:param type="pyraLvlNode" val="level"/>
        </dgm:alg>
      </dgm:if>
      <dgm:else name="Name3">
        <dgm:alg type="pyra">
          <dgm:param type="linDir" val="fromT"/>
          <dgm:param type="txDir" val="fromT"/>
          <dgm:param type="pyraAcctPos" val="bef"/>
          <dgm:param type="pyraAcctTxMar" val="step"/>
          <dgm:param type="pyraAcctBkgdNode" val="acctBkgd"/>
          <dgm:param type="pyraAcctTxNode" val="acctTx"/>
          <dgm:param type="pyraLvlNode" val="level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ptType="all node" func="maxDepth" op="gte" val="2">
        <dgm:constrLst>
          <dgm:constr type="primFontSz" for="des" forName="levelTx" op="equ"/>
          <dgm:constr type="secFontSz" for="des" forName="acctTx" op="equ"/>
          <dgm:constr type="pyraAcctRatio" val="0.32"/>
        </dgm:constrLst>
      </dgm:if>
      <dgm:else name="Name6">
        <dgm:constrLst>
          <dgm:constr type="primFontSz" for="des" forName="levelTx" op="equ"/>
          <dgm:constr type="secFontSz" for="des" forName="acctTx" op="equ"/>
          <dgm:constr type="pyraAcctRatio"/>
        </dgm:constrLst>
      </dgm:else>
    </dgm:choose>
    <dgm:ruleLst/>
    <dgm:forEach name="Name7" axis="ch" ptType="node">
      <dgm:layoutNode name="Name8">
        <dgm:alg type="composite">
          <dgm:param type="horzAlign" val="none"/>
        </dgm:alg>
        <dgm:shape xmlns:r="http://schemas.openxmlformats.org/officeDocument/2006/relationships" r:blip="">
          <dgm:adjLst/>
        </dgm:shape>
        <dgm:presOf/>
        <dgm:choose name="Name9">
          <dgm:if name="Name10" axis="self" ptType="node" func="revPos" op="equ" val="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/>
              <dgm:constr type="h" for="ch" forName="levelTx" refType="h" refFor="ch" refForName="level"/>
            </dgm:constrLst>
          </dgm:if>
          <dgm:else name="Name1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 fact="0.65"/>
              <dgm:constr type="h" for="ch" forName="levelTx" refType="h" refFor="ch" refForName="level"/>
            </dgm:constrLst>
          </dgm:else>
        </dgm:choose>
        <dgm:ruleLst/>
        <dgm:choose name="Name12">
          <dgm:if name="Name13" axis="ch" ptType="node" func="cnt" op="gte" val="1">
            <dgm:layoutNode name="acctBkgd" styleLbl="alignAcc1">
              <dgm:alg type="sp"/>
              <dgm:shape xmlns:r="http://schemas.openxmlformats.org/officeDocument/2006/relationships" type="nonIsoscelesTrapezoid" r:blip="">
                <dgm:adjLst/>
              </dgm:shape>
              <dgm:presOf axis="des" ptType="node"/>
              <dgm:constrLst/>
              <dgm:ruleLst/>
            </dgm:layoutNode>
            <dgm:layoutNode name="acctTx" styleLbl="alignAcc1">
              <dgm:varLst>
                <dgm:bulletEnabled val="1"/>
              </dgm:varLst>
              <dgm:alg type="tx">
                <dgm:param type="stBulletLvl" val="1"/>
                <dgm:param type="txAnchorVertCh" val="t"/>
              </dgm:alg>
              <dgm:shape xmlns:r="http://schemas.openxmlformats.org/officeDocument/2006/relationships" type="nonIsoscelesTrapezoid" r:blip="" hideGeom="1">
                <dgm:adjLst/>
              </dgm:shape>
              <dgm:presOf axis="des" ptType="node"/>
              <dgm:constrLst>
                <dgm:constr type="secFontSz" val="65"/>
                <dgm:constr type="primFontSz" refType="secFontSz"/>
                <dgm:constr type="tMarg" refType="secFontSz" fact="0.3"/>
                <dgm:constr type="bMarg" refType="secFontSz" fact="0.3"/>
                <dgm:constr type="lMarg" refType="secFontSz" fact="0.3"/>
                <dgm:constr type="rMarg" refType="secFontSz" fact="0.3"/>
              </dgm:constrLst>
              <dgm:ruleLst>
                <dgm:rule type="secFontSz" val="5" fact="NaN" max="NaN"/>
              </dgm:ruleLst>
            </dgm:layoutNode>
          </dgm:if>
          <dgm:else name="Name14"/>
        </dgm:choose>
        <dgm:layoutNode name="level">
          <dgm:varLst>
            <dgm:chMax val="1"/>
            <dgm:bulletEnabled val="1"/>
          </dgm:varLst>
          <dgm:alg type="sp"/>
          <dgm:shape xmlns:r="http://schemas.openxmlformats.org/officeDocument/2006/relationships" type="trapezoid" r:blip="">
            <dgm:adjLst/>
          </dgm:shape>
          <dgm:presOf axis="self"/>
          <dgm:constrLst>
            <dgm:constr type="h" val="500"/>
            <dgm:constr type="w" val="1"/>
          </dgm:constrLst>
          <dgm:ruleLst/>
        </dgm:layoutNode>
        <dgm:layoutNode name="levelTx" styleLbl="revTx">
          <dgm:varLst>
            <dgm:chMax val="1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layoutNod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6464" cy="464661"/>
          </a:xfrm>
          <a:prstGeom prst="rect">
            <a:avLst/>
          </a:prstGeom>
        </p:spPr>
        <p:txBody>
          <a:bodyPr vert="horz" lIns="93140" tIns="46570" rIns="93140" bIns="4657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69140" y="0"/>
            <a:ext cx="3036464" cy="464661"/>
          </a:xfrm>
          <a:prstGeom prst="rect">
            <a:avLst/>
          </a:prstGeom>
        </p:spPr>
        <p:txBody>
          <a:bodyPr vert="horz" lIns="93140" tIns="46570" rIns="93140" bIns="46570" rtlCol="0"/>
          <a:lstStyle>
            <a:lvl1pPr algn="r">
              <a:defRPr sz="1200"/>
            </a:lvl1pPr>
          </a:lstStyle>
          <a:p>
            <a:fld id="{2730C43E-AA5E-6B46-A1F1-BB0047D6E822}" type="datetimeFigureOut">
              <a:rPr lang="en-US" smtClean="0"/>
              <a:t>3/26/2025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6951"/>
            <a:ext cx="3036464" cy="464661"/>
          </a:xfrm>
          <a:prstGeom prst="rect">
            <a:avLst/>
          </a:prstGeom>
        </p:spPr>
        <p:txBody>
          <a:bodyPr vert="horz" lIns="93140" tIns="46570" rIns="93140" bIns="4657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69140" y="8826951"/>
            <a:ext cx="3036464" cy="464661"/>
          </a:xfrm>
          <a:prstGeom prst="rect">
            <a:avLst/>
          </a:prstGeom>
        </p:spPr>
        <p:txBody>
          <a:bodyPr vert="horz" lIns="93140" tIns="46570" rIns="93140" bIns="46570" rtlCol="0" anchor="b"/>
          <a:lstStyle>
            <a:lvl1pPr algn="r">
              <a:defRPr sz="1200"/>
            </a:lvl1pPr>
          </a:lstStyle>
          <a:p>
            <a:fld id="{D8409768-1E2F-2A40-8D59-42AAD1285C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1485005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6464" cy="464661"/>
          </a:xfrm>
          <a:prstGeom prst="rect">
            <a:avLst/>
          </a:prstGeom>
        </p:spPr>
        <p:txBody>
          <a:bodyPr vert="horz" lIns="93140" tIns="46570" rIns="93140" bIns="4657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69140" y="0"/>
            <a:ext cx="3036464" cy="464661"/>
          </a:xfrm>
          <a:prstGeom prst="rect">
            <a:avLst/>
          </a:prstGeom>
        </p:spPr>
        <p:txBody>
          <a:bodyPr vert="horz" lIns="93140" tIns="46570" rIns="93140" bIns="46570" rtlCol="0"/>
          <a:lstStyle>
            <a:lvl1pPr algn="r">
              <a:defRPr sz="1200"/>
            </a:lvl1pPr>
          </a:lstStyle>
          <a:p>
            <a:fld id="{3F8F235D-792C-8C4C-A812-06E713B0B218}" type="datetimeFigureOut">
              <a:rPr lang="en-US" smtClean="0"/>
              <a:t>3/26/2025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06400" y="696913"/>
            <a:ext cx="6194425" cy="34845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40" tIns="46570" rIns="93140" bIns="4657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0723" y="4414282"/>
            <a:ext cx="5605780" cy="4181951"/>
          </a:xfrm>
          <a:prstGeom prst="rect">
            <a:avLst/>
          </a:prstGeom>
        </p:spPr>
        <p:txBody>
          <a:bodyPr vert="horz" lIns="93140" tIns="46570" rIns="93140" bIns="4657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6951"/>
            <a:ext cx="3036464" cy="464661"/>
          </a:xfrm>
          <a:prstGeom prst="rect">
            <a:avLst/>
          </a:prstGeom>
        </p:spPr>
        <p:txBody>
          <a:bodyPr vert="horz" lIns="93140" tIns="46570" rIns="93140" bIns="4657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69140" y="8826951"/>
            <a:ext cx="3036464" cy="464661"/>
          </a:xfrm>
          <a:prstGeom prst="rect">
            <a:avLst/>
          </a:prstGeom>
        </p:spPr>
        <p:txBody>
          <a:bodyPr vert="horz" lIns="93140" tIns="46570" rIns="93140" bIns="46570" rtlCol="0" anchor="b"/>
          <a:lstStyle>
            <a:lvl1pPr algn="r">
              <a:defRPr sz="1200"/>
            </a:lvl1pPr>
          </a:lstStyle>
          <a:p>
            <a:fld id="{FD69798C-9FC1-714E-BB69-2199F60E7A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2331861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69798C-9FC1-714E-BB69-2199F60E7A3D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533798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69798C-9FC1-714E-BB69-2199F60E7A3D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692058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-393700" y="727075"/>
            <a:ext cx="3937000" cy="221456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448650">
              <a:defRPr/>
            </a:pPr>
            <a:r>
              <a:rPr lang="en-US" b="1" i="1" dirty="0"/>
              <a:t>2 minutes</a:t>
            </a:r>
          </a:p>
          <a:p>
            <a:endParaRPr lang="en-US" b="0" i="0" dirty="0"/>
          </a:p>
          <a:p>
            <a:r>
              <a:rPr lang="en-US" b="1" i="0" dirty="0"/>
              <a:t>SAY:</a:t>
            </a:r>
          </a:p>
          <a:p>
            <a:r>
              <a:rPr lang="en-US" dirty="0"/>
              <a:t>Active listening involves listening with all senses.  As well as giving full attention to the person speaking – </a:t>
            </a:r>
            <a:r>
              <a:rPr lang="en-US" b="1" dirty="0"/>
              <a:t>being In the Moment</a:t>
            </a:r>
            <a:r>
              <a:rPr lang="en-US" b="0" dirty="0"/>
              <a:t> - </a:t>
            </a:r>
            <a:r>
              <a:rPr lang="en-US" dirty="0"/>
              <a:t>it is important that the ‘active listener’ is also ‘seen’ to be listening - otherwise the speaker may conclude that what they are talking about is uninteresting to the listener.</a:t>
            </a:r>
          </a:p>
          <a:p>
            <a:endParaRPr lang="en-US" dirty="0"/>
          </a:p>
          <a:p>
            <a:r>
              <a:rPr lang="en-US" dirty="0"/>
              <a:t>Interest can be conveyed to the speaker by using both verbal and non-verbal messages.</a:t>
            </a:r>
          </a:p>
          <a:p>
            <a:endParaRPr lang="en-US" dirty="0"/>
          </a:p>
          <a:p>
            <a:r>
              <a:rPr lang="en-US" dirty="0"/>
              <a:t>By providing this 'feedback' the person speaking will usually feel more at ease and therefore communicate more easily, openly and honestly.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D69798C-9FC1-714E-BB69-2199F60E7A3D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903D61F-7EB0-4992-B696-51CA58B127B5}"/>
              </a:ext>
            </a:extLst>
          </p:cNvPr>
          <p:cNvSpPr txBox="1"/>
          <p:nvPr/>
        </p:nvSpPr>
        <p:spPr>
          <a:xfrm>
            <a:off x="3529895" y="744285"/>
            <a:ext cx="3218820" cy="561283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89730" tIns="44865" rIns="89730" bIns="44865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Timing: </a:t>
            </a: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2 minutes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Participant Workbook: </a:t>
            </a: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n/a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546D86D-51D3-4C48-A3AD-66B1EC5049F9}"/>
              </a:ext>
            </a:extLst>
          </p:cNvPr>
          <p:cNvSpPr txBox="1"/>
          <p:nvPr/>
        </p:nvSpPr>
        <p:spPr>
          <a:xfrm>
            <a:off x="4548334" y="3163541"/>
            <a:ext cx="2221153" cy="592550"/>
          </a:xfrm>
          <a:prstGeom prst="rect">
            <a:avLst/>
          </a:prstGeom>
          <a:noFill/>
        </p:spPr>
        <p:txBody>
          <a:bodyPr wrap="square" lIns="89717" tIns="44858" rIns="89717" bIns="44858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KEY POINTS: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113721" marR="0" lvl="0" indent="-113721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Active Listening involves listening with all senses.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A257E95-D6DA-4E11-B87A-E9757DE4DC8C}"/>
              </a:ext>
            </a:extLst>
          </p:cNvPr>
          <p:cNvSpPr txBox="1"/>
          <p:nvPr/>
        </p:nvSpPr>
        <p:spPr>
          <a:xfrm>
            <a:off x="19664" y="391750"/>
            <a:ext cx="2931875" cy="279764"/>
          </a:xfrm>
          <a:prstGeom prst="rect">
            <a:avLst/>
          </a:prstGeom>
          <a:noFill/>
        </p:spPr>
        <p:txBody>
          <a:bodyPr wrap="square" lIns="89730" tIns="44865" rIns="89730" bIns="44865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Module 2: Relating to Our Patients</a:t>
            </a:r>
          </a:p>
        </p:txBody>
      </p:sp>
    </p:spTree>
    <p:extLst>
      <p:ext uri="{BB962C8B-B14F-4D97-AF65-F5344CB8AC3E}">
        <p14:creationId xmlns:p14="http://schemas.microsoft.com/office/powerpoint/2010/main" val="428387274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-393700" y="727075"/>
            <a:ext cx="3937000" cy="221456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/>
              <a:t>&lt;1 minute</a:t>
            </a:r>
          </a:p>
          <a:p>
            <a:endParaRPr lang="en-US" dirty="0"/>
          </a:p>
          <a:p>
            <a:r>
              <a:rPr lang="en-US" baseline="0" dirty="0"/>
              <a:t>But we ask ourselves, are good listening skills enough? What else can we do to better relate to our patients?</a:t>
            </a:r>
          </a:p>
          <a:p>
            <a:endParaRPr lang="en-US" baseline="0" dirty="0"/>
          </a:p>
          <a:p>
            <a:r>
              <a:rPr lang="en-US" i="0" baseline="0" dirty="0"/>
              <a:t>So we are faced with this conundrum:</a:t>
            </a:r>
          </a:p>
          <a:p>
            <a:pPr marL="168244" indent="-168244">
              <a:buFont typeface="Arial" panose="020B0604020202020204" pitchFamily="34" charset="0"/>
              <a:buChar char="•"/>
            </a:pPr>
            <a:r>
              <a:rPr lang="en-US" i="0" baseline="0" dirty="0"/>
              <a:t>We were trained to “fix”, which is the logic part of the brain.</a:t>
            </a:r>
          </a:p>
          <a:p>
            <a:pPr marL="168244" indent="-168244">
              <a:buFont typeface="Arial" panose="020B0604020202020204" pitchFamily="34" charset="0"/>
              <a:buChar char="•"/>
            </a:pPr>
            <a:r>
              <a:rPr lang="en-US" i="0" baseline="0" dirty="0"/>
              <a:t>When we can’t “fix”, then what?</a:t>
            </a:r>
          </a:p>
          <a:p>
            <a:pPr marL="168244" indent="-168244">
              <a:buFont typeface="Arial" panose="020B0604020202020204" pitchFamily="34" charset="0"/>
              <a:buChar char="•"/>
            </a:pPr>
            <a:r>
              <a:rPr lang="en-US" i="0" baseline="0" dirty="0"/>
              <a:t>Start with complete acceptance of the present state.</a:t>
            </a:r>
          </a:p>
          <a:p>
            <a:pPr marL="168244" indent="-168244">
              <a:buFont typeface="Arial" panose="020B0604020202020204" pitchFamily="34" charset="0"/>
              <a:buChar char="•"/>
            </a:pPr>
            <a:r>
              <a:rPr lang="en-US" b="1" i="0" baseline="0" dirty="0"/>
              <a:t>Listen, and </a:t>
            </a:r>
            <a:r>
              <a:rPr lang="en-US" b="1" i="0" u="sng" baseline="0" dirty="0"/>
              <a:t>empathize</a:t>
            </a:r>
            <a:r>
              <a:rPr lang="en-US" b="1" i="0" baseline="0" dirty="0"/>
              <a:t> first ---- fix later.</a:t>
            </a:r>
          </a:p>
          <a:p>
            <a:endParaRPr lang="en-US" baseline="0" dirty="0"/>
          </a:p>
          <a:p>
            <a:r>
              <a:rPr lang="en-US" baseline="0" dirty="0"/>
              <a:t>Remind yourself that empathy is thinking </a:t>
            </a:r>
            <a:r>
              <a:rPr lang="en-US" b="1" u="sng" baseline="0" dirty="0"/>
              <a:t>AND</a:t>
            </a:r>
            <a:r>
              <a:rPr lang="en-US" baseline="0" dirty="0"/>
              <a:t> feeling.</a:t>
            </a:r>
          </a:p>
          <a:p>
            <a:r>
              <a:rPr lang="en-US" i="1" baseline="0" dirty="0"/>
              <a:t>Review slide.</a:t>
            </a:r>
          </a:p>
          <a:p>
            <a:endParaRPr lang="en-US" i="0" baseline="0" dirty="0"/>
          </a:p>
          <a:p>
            <a:r>
              <a:rPr lang="en-US" i="1" baseline="0" dirty="0"/>
              <a:t>Source:</a:t>
            </a:r>
          </a:p>
          <a:p>
            <a:r>
              <a:rPr lang="en-US" i="1" baseline="0" dirty="0"/>
              <a:t>Image: Cleveland Clinic Empathy Course attended by Dr Kevin Taylor</a:t>
            </a:r>
            <a:endParaRPr lang="en-US" i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69798C-9FC1-714E-BB69-2199F60E7A3D}" type="slidenum">
              <a:rPr lang="en-US" smtClean="0"/>
              <a:pPr/>
              <a:t>12</a:t>
            </a:fld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F7B8B78-BAC0-4803-BAE1-C8D77DE74834}"/>
              </a:ext>
            </a:extLst>
          </p:cNvPr>
          <p:cNvSpPr txBox="1"/>
          <p:nvPr/>
        </p:nvSpPr>
        <p:spPr>
          <a:xfrm>
            <a:off x="3529895" y="744285"/>
            <a:ext cx="3218820" cy="561283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89730" tIns="44865" rIns="89730" bIns="44865" rtlCol="0">
            <a:spAutoFit/>
          </a:bodyPr>
          <a:lstStyle/>
          <a:p>
            <a:r>
              <a:rPr lang="en-US" sz="1000" b="1" dirty="0">
                <a:latin typeface="Arial" panose="020B0604020202020204" pitchFamily="34" charset="0"/>
                <a:cs typeface="Arial" panose="020B0604020202020204" pitchFamily="34" charset="0"/>
              </a:rPr>
              <a:t>Timing: </a:t>
            </a: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&lt;1 minute</a:t>
            </a:r>
          </a:p>
          <a:p>
            <a:endParaRPr lang="en-US" sz="10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000" b="1" dirty="0">
                <a:latin typeface="Arial" panose="020B0604020202020204" pitchFamily="34" charset="0"/>
                <a:cs typeface="Arial" panose="020B0604020202020204" pitchFamily="34" charset="0"/>
              </a:rPr>
              <a:t>Participant Workbook: </a:t>
            </a: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n/a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138D61B-1797-400E-88DB-23F110546344}"/>
              </a:ext>
            </a:extLst>
          </p:cNvPr>
          <p:cNvSpPr txBox="1"/>
          <p:nvPr/>
        </p:nvSpPr>
        <p:spPr>
          <a:xfrm>
            <a:off x="4548334" y="3163540"/>
            <a:ext cx="2221153" cy="467430"/>
          </a:xfrm>
          <a:prstGeom prst="rect">
            <a:avLst/>
          </a:prstGeom>
          <a:noFill/>
        </p:spPr>
        <p:txBody>
          <a:bodyPr wrap="square" lIns="89717" tIns="44858" rIns="89717" bIns="44858" rtlCol="0">
            <a:spAutoFit/>
          </a:bodyPr>
          <a:lstStyle/>
          <a:p>
            <a:r>
              <a:rPr lang="en-US" sz="800" b="1" dirty="0"/>
              <a:t>KEY POINTS:</a:t>
            </a:r>
          </a:p>
          <a:p>
            <a:endParaRPr lang="en-US" sz="800" dirty="0"/>
          </a:p>
          <a:p>
            <a:pPr marL="113721" indent="-113721">
              <a:buFont typeface="Arial" panose="020B0604020202020204" pitchFamily="34" charset="0"/>
              <a:buChar char="•"/>
            </a:pPr>
            <a:r>
              <a:rPr lang="en-US" sz="800" dirty="0"/>
              <a:t>LISTEN and empathize first, fix later.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1C77DEA-D3B1-474E-8F49-FF4AA422980F}"/>
              </a:ext>
            </a:extLst>
          </p:cNvPr>
          <p:cNvSpPr txBox="1"/>
          <p:nvPr/>
        </p:nvSpPr>
        <p:spPr>
          <a:xfrm>
            <a:off x="19664" y="391750"/>
            <a:ext cx="2931875" cy="279764"/>
          </a:xfrm>
          <a:prstGeom prst="rect">
            <a:avLst/>
          </a:prstGeom>
          <a:noFill/>
        </p:spPr>
        <p:txBody>
          <a:bodyPr wrap="square" lIns="89730" tIns="44865" rIns="89730" bIns="44865" rtlCol="0">
            <a:spAutoFit/>
          </a:bodyPr>
          <a:lstStyle/>
          <a:p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Module 2: Relating to Our Patients</a:t>
            </a:r>
          </a:p>
        </p:txBody>
      </p:sp>
    </p:spTree>
    <p:extLst>
      <p:ext uri="{BB962C8B-B14F-4D97-AF65-F5344CB8AC3E}">
        <p14:creationId xmlns:p14="http://schemas.microsoft.com/office/powerpoint/2010/main" val="252340261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D69798C-9FC1-714E-BB69-2199F60E7A3D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23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9676878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defTabSz="451211">
              <a:defRPr/>
            </a:pPr>
            <a:fld id="{FD69798C-9FC1-714E-BB69-2199F60E7A3D}" type="slidenum">
              <a:rPr lang="en-US">
                <a:solidFill>
                  <a:prstClr val="black"/>
                </a:solidFill>
                <a:latin typeface="Calibri"/>
              </a:rPr>
              <a:pPr defTabSz="451211">
                <a:defRPr/>
              </a:pPr>
              <a:t>26</a:t>
            </a:fld>
            <a:endParaRPr lang="en-US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98023286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245" cy="5150695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20611" y="2572022"/>
            <a:ext cx="5755622" cy="475705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2400">
                <a:solidFill>
                  <a:srgbClr val="6E2585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4" hasCustomPrompt="1"/>
          </p:nvPr>
        </p:nvSpPr>
        <p:spPr>
          <a:xfrm>
            <a:off x="820612" y="3236192"/>
            <a:ext cx="3050947" cy="926494"/>
          </a:xfrm>
        </p:spPr>
        <p:txBody>
          <a:bodyPr>
            <a:normAutofit/>
          </a:bodyPr>
          <a:lstStyle>
            <a:lvl1pPr marL="0" indent="0">
              <a:lnSpc>
                <a:spcPts val="1850"/>
              </a:lnSpc>
              <a:spcAft>
                <a:spcPts val="0"/>
              </a:spcAft>
              <a:buNone/>
              <a:defRPr sz="1600" baseline="0">
                <a:solidFill>
                  <a:srgbClr val="443D3E"/>
                </a:solidFill>
              </a:defRPr>
            </a:lvl1pPr>
          </a:lstStyle>
          <a:p>
            <a:pPr lvl="0"/>
            <a:r>
              <a:rPr lang="en-US" dirty="0"/>
              <a:t>Presenter’s Name Here</a:t>
            </a:r>
            <a:br>
              <a:rPr lang="en-US" dirty="0"/>
            </a:br>
            <a:r>
              <a:rPr lang="en-US" dirty="0"/>
              <a:t>Title Here</a:t>
            </a:r>
            <a:br>
              <a:rPr lang="en-US" dirty="0"/>
            </a:br>
            <a:r>
              <a:rPr lang="en-US" dirty="0"/>
              <a:t>Date Here</a:t>
            </a:r>
          </a:p>
        </p:txBody>
      </p:sp>
      <p:sp>
        <p:nvSpPr>
          <p:cNvPr id="13" name="Title 1"/>
          <p:cNvSpPr>
            <a:spLocks noGrp="1"/>
          </p:cNvSpPr>
          <p:nvPr>
            <p:ph type="ctrTitle"/>
          </p:nvPr>
        </p:nvSpPr>
        <p:spPr>
          <a:xfrm>
            <a:off x="817889" y="1819807"/>
            <a:ext cx="5755623" cy="752215"/>
          </a:xfrm>
        </p:spPr>
        <p:txBody>
          <a:bodyPr anchor="ctr">
            <a:noAutofit/>
          </a:bodyPr>
          <a:lstStyle>
            <a:lvl1pPr>
              <a:lnSpc>
                <a:spcPct val="90000"/>
              </a:lnSpc>
              <a:defRPr sz="3200">
                <a:solidFill>
                  <a:srgbClr val="443D3E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8749" y="440425"/>
            <a:ext cx="2876808" cy="8851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28719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urple Breaker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63" y="0"/>
            <a:ext cx="9143245" cy="5150695"/>
          </a:xfrm>
          <a:prstGeom prst="rect">
            <a:avLst/>
          </a:prstGeom>
        </p:spPr>
      </p:pic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731677" y="852334"/>
            <a:ext cx="3726023" cy="1009604"/>
          </a:xfrm>
        </p:spPr>
        <p:txBody>
          <a:bodyPr anchor="t">
            <a:noAutofit/>
          </a:bodyPr>
          <a:lstStyle>
            <a:lvl1pPr>
              <a:lnSpc>
                <a:spcPts val="3500"/>
              </a:lnSpc>
              <a:defRPr sz="280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7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4874631" y="4882370"/>
            <a:ext cx="3835387" cy="186901"/>
          </a:xfrm>
          <a:prstGeom prst="rect">
            <a:avLst/>
          </a:prstGeom>
        </p:spPr>
        <p:txBody>
          <a:bodyPr/>
          <a:lstStyle>
            <a:lvl1pPr algn="r">
              <a:defRPr sz="6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©2023 Trinity Health, All Rights Reserved</a:t>
            </a:r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4"/>
          </p:nvPr>
        </p:nvSpPr>
        <p:spPr>
          <a:xfrm>
            <a:off x="8573392" y="4832328"/>
            <a:ext cx="406692" cy="273844"/>
          </a:xfrm>
          <a:prstGeom prst="rect">
            <a:avLst/>
          </a:prstGeom>
        </p:spPr>
        <p:txBody>
          <a:bodyPr vert="horz" lIns="91440" tIns="45720" rIns="0" bIns="45720" rtlCol="0" anchor="ctr"/>
          <a:lstStyle>
            <a:lvl1pPr algn="r">
              <a:defRPr sz="700">
                <a:solidFill>
                  <a:schemeClr val="bg1"/>
                </a:solidFill>
              </a:defRPr>
            </a:lvl1pPr>
          </a:lstStyle>
          <a:p>
            <a:fld id="{489F9553-C816-6842-8939-EE75ECF7EB2B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112" y="4668739"/>
            <a:ext cx="1196596" cy="3681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07791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een Breaker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63" y="0"/>
            <a:ext cx="9143245" cy="5150695"/>
          </a:xfrm>
          <a:prstGeom prst="rect">
            <a:avLst/>
          </a:prstGeom>
        </p:spPr>
      </p:pic>
      <p:sp>
        <p:nvSpPr>
          <p:cNvPr id="7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4874631" y="4882370"/>
            <a:ext cx="3835387" cy="186901"/>
          </a:xfrm>
          <a:prstGeom prst="rect">
            <a:avLst/>
          </a:prstGeom>
        </p:spPr>
        <p:txBody>
          <a:bodyPr/>
          <a:lstStyle>
            <a:lvl1pPr algn="r">
              <a:defRPr sz="6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©2023 Trinity Health, All Rights Reserved</a:t>
            </a:r>
          </a:p>
        </p:txBody>
      </p:sp>
      <p:sp>
        <p:nvSpPr>
          <p:cNvPr id="10" name="Slide Number Placeholder 6"/>
          <p:cNvSpPr>
            <a:spLocks noGrp="1"/>
          </p:cNvSpPr>
          <p:nvPr>
            <p:ph type="sldNum" sz="quarter" idx="4"/>
          </p:nvPr>
        </p:nvSpPr>
        <p:spPr>
          <a:xfrm>
            <a:off x="8573392" y="4832328"/>
            <a:ext cx="406692" cy="273844"/>
          </a:xfrm>
          <a:prstGeom prst="rect">
            <a:avLst/>
          </a:prstGeom>
        </p:spPr>
        <p:txBody>
          <a:bodyPr vert="horz" lIns="91440" tIns="45720" rIns="0" bIns="45720" rtlCol="0" anchor="ctr"/>
          <a:lstStyle>
            <a:lvl1pPr algn="r">
              <a:defRPr sz="700">
                <a:solidFill>
                  <a:schemeClr val="bg1"/>
                </a:solidFill>
              </a:defRPr>
            </a:lvl1pPr>
          </a:lstStyle>
          <a:p>
            <a:fld id="{489F9553-C816-6842-8939-EE75ECF7EB2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731677" y="852334"/>
            <a:ext cx="3726023" cy="1009604"/>
          </a:xfrm>
        </p:spPr>
        <p:txBody>
          <a:bodyPr anchor="t">
            <a:noAutofit/>
          </a:bodyPr>
          <a:lstStyle>
            <a:lvl1pPr>
              <a:lnSpc>
                <a:spcPts val="3500"/>
              </a:lnSpc>
              <a:defRPr sz="2800">
                <a:solidFill>
                  <a:srgbClr val="4C9D2F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112" y="4668739"/>
            <a:ext cx="1196596" cy="3681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75725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Content Placeholder 11"/>
          <p:cNvSpPr>
            <a:spLocks noGrp="1"/>
          </p:cNvSpPr>
          <p:nvPr>
            <p:ph sz="quarter" idx="12"/>
          </p:nvPr>
        </p:nvSpPr>
        <p:spPr>
          <a:xfrm>
            <a:off x="393408" y="999054"/>
            <a:ext cx="8236688" cy="3601521"/>
          </a:xfrm>
        </p:spPr>
        <p:txBody>
          <a:bodyPr/>
          <a:lstStyle>
            <a:lvl1pPr marL="285750" indent="-285750"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569913" indent="-225425">
              <a:buClr>
                <a:schemeClr val="tx2"/>
              </a:buCl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801688" indent="-174625">
              <a:spcAft>
                <a:spcPts val="600"/>
              </a:spcAft>
              <a:buSzPct val="100000"/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919163" indent="-173038">
              <a:spcAft>
                <a:spcPts val="600"/>
              </a:spcAft>
              <a:tabLst/>
              <a:defRPr>
                <a:latin typeface="Calibri" panose="020F0502020204030204" pitchFamily="34" charset="0"/>
              </a:defRPr>
            </a:lvl4pPr>
            <a:lvl5pPr>
              <a:spcAft>
                <a:spcPts val="600"/>
              </a:spcAft>
              <a:defRPr baseline="0">
                <a:latin typeface="Calibri" panose="020F0502020204030204" pitchFamily="34" charset="0"/>
              </a:defRPr>
            </a:lvl5pPr>
            <a:lvl6pPr marL="2286000" indent="-225425">
              <a:spcAft>
                <a:spcPts val="600"/>
              </a:spcAft>
              <a:buFontTx/>
              <a:buNone/>
              <a:defRPr/>
            </a:lvl6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7" name="Title Placeholder 1"/>
          <p:cNvSpPr>
            <a:spLocks noGrp="1"/>
          </p:cNvSpPr>
          <p:nvPr>
            <p:ph type="title"/>
          </p:nvPr>
        </p:nvSpPr>
        <p:spPr>
          <a:xfrm>
            <a:off x="393408" y="345640"/>
            <a:ext cx="8229600" cy="498656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1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4874631" y="4882370"/>
            <a:ext cx="3835387" cy="186901"/>
          </a:xfrm>
          <a:prstGeom prst="rect">
            <a:avLst/>
          </a:prstGeom>
        </p:spPr>
        <p:txBody>
          <a:bodyPr/>
          <a:lstStyle>
            <a:lvl1pPr algn="r">
              <a:defRPr sz="600">
                <a:solidFill>
                  <a:schemeClr val="tx1">
                    <a:lumMod val="60000"/>
                    <a:lumOff val="40000"/>
                  </a:schemeClr>
                </a:solidFill>
              </a:defRPr>
            </a:lvl1pPr>
          </a:lstStyle>
          <a:p>
            <a:r>
              <a:rPr lang="en-US" dirty="0"/>
              <a:t>©2023 Trinity Health, All Rights Reserved</a:t>
            </a:r>
          </a:p>
        </p:txBody>
      </p:sp>
      <p:sp>
        <p:nvSpPr>
          <p:cNvPr id="13" name="Slide Number Placeholder 6"/>
          <p:cNvSpPr>
            <a:spLocks noGrp="1"/>
          </p:cNvSpPr>
          <p:nvPr>
            <p:ph type="sldNum" sz="quarter" idx="4"/>
          </p:nvPr>
        </p:nvSpPr>
        <p:spPr>
          <a:xfrm>
            <a:off x="8573392" y="4832328"/>
            <a:ext cx="406692" cy="273844"/>
          </a:xfrm>
          <a:prstGeom prst="rect">
            <a:avLst/>
          </a:prstGeom>
        </p:spPr>
        <p:txBody>
          <a:bodyPr vert="horz" lIns="91440" tIns="45720" rIns="0" bIns="45720" rtlCol="0" anchor="ctr"/>
          <a:lstStyle>
            <a:lvl1pPr algn="r">
              <a:defRPr sz="700">
                <a:solidFill>
                  <a:schemeClr val="tx1">
                    <a:lumMod val="60000"/>
                    <a:lumOff val="40000"/>
                  </a:schemeClr>
                </a:solidFill>
              </a:defRPr>
            </a:lvl1pPr>
          </a:lstStyle>
          <a:p>
            <a:fld id="{489F9553-C816-6842-8939-EE75ECF7EB2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853712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00496" y="999056"/>
            <a:ext cx="4038600" cy="3394472"/>
          </a:xfrm>
        </p:spPr>
        <p:txBody>
          <a:bodyPr/>
          <a:lstStyle>
            <a:lvl1pPr>
              <a:defRPr sz="24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91496" y="999056"/>
            <a:ext cx="4038600" cy="3394472"/>
          </a:xfrm>
        </p:spPr>
        <p:txBody>
          <a:bodyPr/>
          <a:lstStyle>
            <a:lvl1pPr>
              <a:defRPr sz="24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9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4874631" y="4882370"/>
            <a:ext cx="3835387" cy="186901"/>
          </a:xfrm>
          <a:prstGeom prst="rect">
            <a:avLst/>
          </a:prstGeom>
        </p:spPr>
        <p:txBody>
          <a:bodyPr/>
          <a:lstStyle>
            <a:lvl1pPr algn="r">
              <a:defRPr sz="600">
                <a:solidFill>
                  <a:schemeClr val="tx1">
                    <a:lumMod val="60000"/>
                    <a:lumOff val="40000"/>
                  </a:schemeClr>
                </a:solidFill>
              </a:defRPr>
            </a:lvl1pPr>
          </a:lstStyle>
          <a:p>
            <a:r>
              <a:rPr lang="en-US" dirty="0"/>
              <a:t>©2023 Trinity Health, All Rights Reserved</a:t>
            </a:r>
          </a:p>
        </p:txBody>
      </p:sp>
      <p:sp>
        <p:nvSpPr>
          <p:cNvPr id="10" name="Slide Number Placeholder 6"/>
          <p:cNvSpPr>
            <a:spLocks noGrp="1"/>
          </p:cNvSpPr>
          <p:nvPr>
            <p:ph type="sldNum" sz="quarter" idx="4"/>
          </p:nvPr>
        </p:nvSpPr>
        <p:spPr>
          <a:xfrm>
            <a:off x="8573392" y="4832328"/>
            <a:ext cx="406692" cy="273844"/>
          </a:xfrm>
          <a:prstGeom prst="rect">
            <a:avLst/>
          </a:prstGeom>
        </p:spPr>
        <p:txBody>
          <a:bodyPr vert="horz" lIns="91440" tIns="45720" rIns="0" bIns="45720" rtlCol="0" anchor="ctr"/>
          <a:lstStyle>
            <a:lvl1pPr algn="r">
              <a:defRPr sz="700">
                <a:solidFill>
                  <a:schemeClr val="tx1">
                    <a:lumMod val="60000"/>
                    <a:lumOff val="40000"/>
                  </a:schemeClr>
                </a:solidFill>
              </a:defRPr>
            </a:lvl1pPr>
          </a:lstStyle>
          <a:p>
            <a:fld id="{489F9553-C816-6842-8939-EE75ECF7EB2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Title Placeholder 1"/>
          <p:cNvSpPr>
            <a:spLocks noGrp="1"/>
          </p:cNvSpPr>
          <p:nvPr>
            <p:ph type="title"/>
          </p:nvPr>
        </p:nvSpPr>
        <p:spPr>
          <a:xfrm>
            <a:off x="393408" y="345640"/>
            <a:ext cx="8229600" cy="498656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5833963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00496" y="1161904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00496" y="1641725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88322" y="1161904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588322" y="1641725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11" name="Footer Placeholder 2"/>
          <p:cNvSpPr>
            <a:spLocks noGrp="1"/>
          </p:cNvSpPr>
          <p:nvPr>
            <p:ph type="ftr" sz="quarter" idx="10"/>
          </p:nvPr>
        </p:nvSpPr>
        <p:spPr>
          <a:xfrm>
            <a:off x="4874631" y="4882370"/>
            <a:ext cx="3835387" cy="186901"/>
          </a:xfrm>
          <a:prstGeom prst="rect">
            <a:avLst/>
          </a:prstGeom>
        </p:spPr>
        <p:txBody>
          <a:bodyPr/>
          <a:lstStyle>
            <a:lvl1pPr algn="r">
              <a:defRPr sz="600">
                <a:solidFill>
                  <a:schemeClr val="tx1">
                    <a:lumMod val="60000"/>
                    <a:lumOff val="40000"/>
                  </a:schemeClr>
                </a:solidFill>
              </a:defRPr>
            </a:lvl1pPr>
          </a:lstStyle>
          <a:p>
            <a:r>
              <a:rPr lang="en-US" dirty="0"/>
              <a:t>©2023 Trinity Health, All Rights Reserved</a:t>
            </a:r>
          </a:p>
        </p:txBody>
      </p:sp>
      <p:sp>
        <p:nvSpPr>
          <p:cNvPr id="12" name="Slide Number Placeholder 6"/>
          <p:cNvSpPr>
            <a:spLocks noGrp="1"/>
          </p:cNvSpPr>
          <p:nvPr>
            <p:ph type="sldNum" sz="quarter" idx="11"/>
          </p:nvPr>
        </p:nvSpPr>
        <p:spPr>
          <a:xfrm>
            <a:off x="8573392" y="4832328"/>
            <a:ext cx="406692" cy="273844"/>
          </a:xfrm>
          <a:prstGeom prst="rect">
            <a:avLst/>
          </a:prstGeom>
        </p:spPr>
        <p:txBody>
          <a:bodyPr vert="horz" lIns="91440" tIns="45720" rIns="0" bIns="45720" rtlCol="0" anchor="ctr"/>
          <a:lstStyle>
            <a:lvl1pPr algn="r">
              <a:defRPr sz="700">
                <a:solidFill>
                  <a:schemeClr val="tx1">
                    <a:lumMod val="60000"/>
                    <a:lumOff val="40000"/>
                  </a:schemeClr>
                </a:solidFill>
              </a:defRPr>
            </a:lvl1pPr>
          </a:lstStyle>
          <a:p>
            <a:fld id="{489F9553-C816-6842-8939-EE75ECF7EB2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3" name="Title Placeholder 1"/>
          <p:cNvSpPr>
            <a:spLocks noGrp="1"/>
          </p:cNvSpPr>
          <p:nvPr>
            <p:ph type="title"/>
          </p:nvPr>
        </p:nvSpPr>
        <p:spPr>
          <a:xfrm>
            <a:off x="393408" y="317065"/>
            <a:ext cx="8229600" cy="498656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8378932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4"/>
            <a:ext cx="5486400" cy="73669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7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4874631" y="4882370"/>
            <a:ext cx="3835387" cy="186901"/>
          </a:xfrm>
          <a:prstGeom prst="rect">
            <a:avLst/>
          </a:prstGeom>
        </p:spPr>
        <p:txBody>
          <a:bodyPr/>
          <a:lstStyle>
            <a:lvl1pPr algn="r">
              <a:defRPr sz="600">
                <a:solidFill>
                  <a:schemeClr val="tx1">
                    <a:lumMod val="60000"/>
                    <a:lumOff val="40000"/>
                  </a:schemeClr>
                </a:solidFill>
              </a:defRPr>
            </a:lvl1pPr>
          </a:lstStyle>
          <a:p>
            <a:r>
              <a:rPr lang="en-US" dirty="0"/>
              <a:t>©2023 Trinity Health, All Rights Reserved</a:t>
            </a:r>
          </a:p>
        </p:txBody>
      </p:sp>
      <p:sp>
        <p:nvSpPr>
          <p:cNvPr id="10" name="Slide Number Placeholder 6"/>
          <p:cNvSpPr>
            <a:spLocks noGrp="1"/>
          </p:cNvSpPr>
          <p:nvPr>
            <p:ph type="sldNum" sz="quarter" idx="4"/>
          </p:nvPr>
        </p:nvSpPr>
        <p:spPr>
          <a:xfrm>
            <a:off x="8573392" y="4832328"/>
            <a:ext cx="406692" cy="273844"/>
          </a:xfrm>
          <a:prstGeom prst="rect">
            <a:avLst/>
          </a:prstGeom>
        </p:spPr>
        <p:txBody>
          <a:bodyPr vert="horz" lIns="91440" tIns="45720" rIns="0" bIns="45720" rtlCol="0" anchor="ctr"/>
          <a:lstStyle>
            <a:lvl1pPr algn="r">
              <a:defRPr sz="700">
                <a:solidFill>
                  <a:schemeClr val="tx1">
                    <a:lumMod val="60000"/>
                    <a:lumOff val="40000"/>
                  </a:schemeClr>
                </a:solidFill>
              </a:defRPr>
            </a:lvl1pPr>
          </a:lstStyle>
          <a:p>
            <a:fld id="{489F9553-C816-6842-8939-EE75ECF7EB2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44295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reaker Page Gr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 descr="Blue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73097" y="0"/>
            <a:ext cx="9144000" cy="5143500"/>
          </a:xfrm>
          <a:prstGeom prst="rect">
            <a:avLst/>
          </a:prstGeom>
        </p:spPr>
      </p:pic>
      <p:sp>
        <p:nvSpPr>
          <p:cNvPr id="7" name="Slide Number Placeholder 6"/>
          <p:cNvSpPr>
            <a:spLocks noGrp="1"/>
          </p:cNvSpPr>
          <p:nvPr>
            <p:ph type="sldNum" sz="quarter" idx="4"/>
          </p:nvPr>
        </p:nvSpPr>
        <p:spPr>
          <a:xfrm>
            <a:off x="8406402" y="4798124"/>
            <a:ext cx="518160" cy="273844"/>
          </a:xfrm>
          <a:prstGeom prst="rect">
            <a:avLst/>
          </a:prstGeom>
        </p:spPr>
        <p:txBody>
          <a:bodyPr vert="horz" lIns="91440" tIns="45720" rIns="0" bIns="45720" rtlCol="0" anchor="ctr"/>
          <a:lstStyle>
            <a:lvl1pPr algn="r">
              <a:defRPr sz="525">
                <a:solidFill>
                  <a:schemeClr val="bg1"/>
                </a:solidFill>
              </a:defRPr>
            </a:lvl1pPr>
          </a:lstStyle>
          <a:p>
            <a:fld id="{489F9553-C816-6842-8939-EE75ECF7EB2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393719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3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B8735A-6560-483F-A237-D01AE8C9723B}" type="datetimeFigureOut">
              <a:rPr lang="en-US" smtClean="0"/>
              <a:t>3/26/2025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©2015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9F9553-C816-6842-8939-EE75ECF7EB2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97010992"/>
      </p:ext>
    </p:extLst>
  </p:cSld>
  <p:clrMapOvr>
    <a:masterClrMapping/>
  </p:clrMapOvr>
  <p:hf hd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93408" y="345640"/>
            <a:ext cx="8229600" cy="498656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idx="1"/>
          </p:nvPr>
        </p:nvSpPr>
        <p:spPr>
          <a:xfrm>
            <a:off x="393408" y="999055"/>
            <a:ext cx="8229600" cy="3630095"/>
          </a:xfrm>
          <a:prstGeom prst="rect">
            <a:avLst/>
          </a:prstGeom>
        </p:spPr>
        <p:txBody>
          <a:bodyPr vert="horz" lIns="0" tIns="9144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10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4874631" y="4882370"/>
            <a:ext cx="3835387" cy="186901"/>
          </a:xfrm>
          <a:prstGeom prst="rect">
            <a:avLst/>
          </a:prstGeom>
        </p:spPr>
        <p:txBody>
          <a:bodyPr/>
          <a:lstStyle>
            <a:lvl1pPr algn="r">
              <a:defRPr sz="600">
                <a:solidFill>
                  <a:schemeClr val="tx1">
                    <a:lumMod val="60000"/>
                    <a:lumOff val="40000"/>
                  </a:schemeClr>
                </a:solidFill>
              </a:defRPr>
            </a:lvl1pPr>
          </a:lstStyle>
          <a:p>
            <a:r>
              <a:rPr lang="en-US" dirty="0"/>
              <a:t>©2023 Trinity Health, All Rights Reserved</a:t>
            </a:r>
          </a:p>
        </p:txBody>
      </p:sp>
      <p:sp>
        <p:nvSpPr>
          <p:cNvPr id="9" name="Slide Number Placeholder 6"/>
          <p:cNvSpPr>
            <a:spLocks noGrp="1"/>
          </p:cNvSpPr>
          <p:nvPr>
            <p:ph type="sldNum" sz="quarter" idx="4"/>
          </p:nvPr>
        </p:nvSpPr>
        <p:spPr>
          <a:xfrm>
            <a:off x="8573392" y="4832328"/>
            <a:ext cx="406692" cy="273844"/>
          </a:xfrm>
          <a:prstGeom prst="rect">
            <a:avLst/>
          </a:prstGeom>
        </p:spPr>
        <p:txBody>
          <a:bodyPr vert="horz" lIns="91440" tIns="45720" rIns="0" bIns="45720" rtlCol="0" anchor="ctr"/>
          <a:lstStyle>
            <a:lvl1pPr algn="r">
              <a:defRPr sz="700">
                <a:solidFill>
                  <a:schemeClr val="tx1">
                    <a:lumMod val="60000"/>
                    <a:lumOff val="40000"/>
                  </a:schemeClr>
                </a:solidFill>
              </a:defRPr>
            </a:lvl1pPr>
          </a:lstStyle>
          <a:p>
            <a:fld id="{489F9553-C816-6842-8939-EE75ECF7EB2B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3" name="Picture 2"/>
          <p:cNvPicPr>
            <a:picLocks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5708"/>
          <a:stretch/>
        </p:blipFill>
        <p:spPr>
          <a:xfrm>
            <a:off x="377" y="-4"/>
            <a:ext cx="9143245" cy="82296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112" y="4668739"/>
            <a:ext cx="1196596" cy="3681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2933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78" r:id="rId3"/>
    <p:sldLayoutId id="2147483653" r:id="rId4"/>
    <p:sldLayoutId id="2147483665" r:id="rId5"/>
    <p:sldLayoutId id="2147483666" r:id="rId6"/>
    <p:sldLayoutId id="2147483677" r:id="rId7"/>
    <p:sldLayoutId id="2147483679" r:id="rId8"/>
    <p:sldLayoutId id="2147483680" r:id="rId9"/>
  </p:sldLayoutIdLst>
  <p:hf hdr="0" dt="0"/>
  <p:txStyles>
    <p:titleStyle>
      <a:lvl1pPr algn="l" defTabSz="457200" rtl="0" eaLnBrk="1" latinLnBrk="0" hangingPunct="1">
        <a:lnSpc>
          <a:spcPct val="90000"/>
        </a:lnSpc>
        <a:spcBef>
          <a:spcPct val="0"/>
        </a:spcBef>
        <a:buNone/>
        <a:defRPr sz="2800" b="0" i="0" kern="1200">
          <a:solidFill>
            <a:schemeClr val="tx2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85750" indent="-285750" algn="l" defTabSz="4572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Clr>
          <a:srgbClr val="7030A0"/>
        </a:buClr>
        <a:buSzPct val="100000"/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569913" indent="-225425" algn="l" defTabSz="4572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Clr>
          <a:schemeClr val="tx2"/>
        </a:buClr>
        <a:buSzPct val="100000"/>
        <a:buFont typeface="Arial" pitchFamily="34" charset="0"/>
        <a:buChar char="­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801688" indent="-174625" algn="l" defTabSz="4572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Clr>
          <a:schemeClr val="tx2"/>
        </a:buClr>
        <a:buSzPct val="100000"/>
        <a:buFont typeface="Arial" panose="020B0604020202020204" pitchFamily="34" charset="0"/>
        <a:buChar char="•"/>
        <a:tabLst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914400" indent="-166688" algn="l" defTabSz="457200" rtl="0" eaLnBrk="1" latinLnBrk="0" hangingPunct="1">
        <a:lnSpc>
          <a:spcPct val="100000"/>
        </a:lnSpc>
        <a:spcBef>
          <a:spcPts val="0"/>
        </a:spcBef>
        <a:spcAft>
          <a:spcPts val="800"/>
        </a:spcAft>
        <a:buClr>
          <a:schemeClr val="accent4"/>
        </a:buClr>
        <a:buSzPct val="100000"/>
        <a:buFont typeface="Arial" panose="020B0604020202020204" pitchFamily="34" charset="0"/>
        <a:buChar char="•"/>
        <a:tabLst/>
        <a:defRPr sz="1800" kern="1200">
          <a:solidFill>
            <a:schemeClr val="tx1"/>
          </a:solidFill>
          <a:latin typeface="Calibri" panose="020F0502020204030204" pitchFamily="34" charset="0"/>
          <a:ea typeface="+mn-ea"/>
          <a:cs typeface="Arial"/>
        </a:defRPr>
      </a:lvl4pPr>
      <a:lvl5pPr marL="1082675" indent="-168275" algn="l" defTabSz="457200" rtl="0" eaLnBrk="1" latinLnBrk="0" hangingPunct="1">
        <a:lnSpc>
          <a:spcPct val="100000"/>
        </a:lnSpc>
        <a:spcBef>
          <a:spcPts val="0"/>
        </a:spcBef>
        <a:spcAft>
          <a:spcPts val="800"/>
        </a:spcAft>
        <a:buClr>
          <a:schemeClr val="bg1">
            <a:lumMod val="65000"/>
          </a:schemeClr>
        </a:buClr>
        <a:buFont typeface="Arial"/>
        <a:buChar char="•"/>
        <a:defRPr sz="1800" kern="1200">
          <a:solidFill>
            <a:schemeClr val="tx1"/>
          </a:solidFill>
          <a:latin typeface="Calibri" panose="020F0502020204030204" pitchFamily="34" charset="0"/>
          <a:ea typeface="+mn-ea"/>
          <a:cs typeface="Arial"/>
        </a:defRPr>
      </a:lvl5pPr>
      <a:lvl6pPr marL="2514600" indent="-228600" algn="l" defTabSz="457200" rtl="0" eaLnBrk="1" latinLnBrk="0" hangingPunct="1">
        <a:lnSpc>
          <a:spcPct val="100000"/>
        </a:lnSpc>
        <a:spcBef>
          <a:spcPts val="0"/>
        </a:spcBef>
        <a:spcAft>
          <a:spcPts val="800"/>
        </a:spcAft>
        <a:buFont typeface="Arial"/>
        <a:buChar char="•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519363" indent="0" algn="l" defTabSz="457200" rtl="0" eaLnBrk="1" latinLnBrk="0" hangingPunct="1">
        <a:lnSpc>
          <a:spcPct val="100000"/>
        </a:lnSpc>
        <a:spcBef>
          <a:spcPts val="0"/>
        </a:spcBef>
        <a:spcAft>
          <a:spcPts val="800"/>
        </a:spcAft>
        <a:buFont typeface="Arial"/>
        <a:buNone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519363" indent="0" algn="l" defTabSz="457200" rtl="0" eaLnBrk="1" latinLnBrk="0" hangingPunct="1">
        <a:lnSpc>
          <a:spcPct val="100000"/>
        </a:lnSpc>
        <a:spcBef>
          <a:spcPts val="0"/>
        </a:spcBef>
        <a:spcAft>
          <a:spcPts val="800"/>
        </a:spcAft>
        <a:buFontTx/>
        <a:buNone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519363" indent="0" algn="l" defTabSz="457200" rtl="0" eaLnBrk="1" latinLnBrk="0" hangingPunct="1">
        <a:lnSpc>
          <a:spcPct val="100000"/>
        </a:lnSpc>
        <a:spcBef>
          <a:spcPts val="0"/>
        </a:spcBef>
        <a:spcAft>
          <a:spcPts val="800"/>
        </a:spcAft>
        <a:buFontTx/>
        <a:buNone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10.png"/><Relationship Id="rId7" Type="http://schemas.openxmlformats.org/officeDocument/2006/relationships/diagramColors" Target="../diagrams/colors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0.png"/><Relationship Id="rId4" Type="http://schemas.openxmlformats.org/officeDocument/2006/relationships/image" Target="../media/image12.jp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15.jpg"/><Relationship Id="rId4" Type="http://schemas.openxmlformats.org/officeDocument/2006/relationships/image" Target="../media/image14.jp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diagramData" Target="../diagrams/data6.xml"/><Relationship Id="rId7" Type="http://schemas.microsoft.com/office/2007/relationships/diagramDrawing" Target="../diagrams/drawing6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Relationship Id="rId6" Type="http://schemas.openxmlformats.org/officeDocument/2006/relationships/diagramColors" Target="../diagrams/colors6.xml"/><Relationship Id="rId5" Type="http://schemas.openxmlformats.org/officeDocument/2006/relationships/diagramQuickStyle" Target="../diagrams/quickStyle6.xml"/><Relationship Id="rId10" Type="http://schemas.openxmlformats.org/officeDocument/2006/relationships/image" Target="../media/image18.png"/><Relationship Id="rId4" Type="http://schemas.openxmlformats.org/officeDocument/2006/relationships/diagramLayout" Target="../diagrams/layout6.xml"/><Relationship Id="rId9" Type="http://schemas.openxmlformats.org/officeDocument/2006/relationships/image" Target="../media/image17.jpe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4.xml"/><Relationship Id="rId1" Type="http://schemas.openxmlformats.org/officeDocument/2006/relationships/tags" Target="../tags/tag1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courses.lumenlearning.com/marketing-spring2016/chapter/reading-primary-marketing-research-methods/" TargetMode="External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3.xml"/><Relationship Id="rId4" Type="http://schemas.openxmlformats.org/officeDocument/2006/relationships/hyperlink" Target="https://creativecommons.org/licenses/by/3.0/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 Placeholder 13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pPr lvl="0"/>
            <a:r>
              <a:rPr lang="en-US" dirty="0"/>
              <a:t>Lisa N. Austin</a:t>
            </a:r>
            <a:br>
              <a:rPr lang="en-US" dirty="0"/>
            </a:br>
            <a:r>
              <a:rPr lang="en-US" dirty="0"/>
              <a:t>Manager, Volunteer Services</a:t>
            </a:r>
            <a:br>
              <a:rPr lang="en-US" dirty="0"/>
            </a:br>
            <a:endParaRPr lang="en-US" dirty="0"/>
          </a:p>
        </p:txBody>
      </p:sp>
      <p:sp>
        <p:nvSpPr>
          <p:cNvPr id="13" name="Title 1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Annual Refresher </a:t>
            </a:r>
          </a:p>
        </p:txBody>
      </p:sp>
      <p:sp>
        <p:nvSpPr>
          <p:cNvPr id="24" name="Subtitle 23"/>
          <p:cNvSpPr>
            <a:spLocks noGrp="1"/>
          </p:cNvSpPr>
          <p:nvPr>
            <p:ph type="subTitle"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Volunteer Services</a:t>
            </a:r>
          </a:p>
        </p:txBody>
      </p:sp>
    </p:spTree>
    <p:extLst>
      <p:ext uri="{BB962C8B-B14F-4D97-AF65-F5344CB8AC3E}">
        <p14:creationId xmlns:p14="http://schemas.microsoft.com/office/powerpoint/2010/main" val="311577446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A8CAA319-34B3-4202-AEF1-96BEE1CC5E73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-8097" b="8784"/>
          <a:stretch/>
        </p:blipFill>
        <p:spPr>
          <a:xfrm>
            <a:off x="1561525" y="133350"/>
            <a:ext cx="6020950" cy="4484688"/>
          </a:xfrm>
          <a:prstGeom prst="rect">
            <a:avLst/>
          </a:prstGeom>
          <a:noFill/>
        </p:spPr>
      </p:pic>
      <p:sp>
        <p:nvSpPr>
          <p:cNvPr id="3" name="Slide Number Placeholder 2" hidden="1">
            <a:extLst>
              <a:ext uri="{FF2B5EF4-FFF2-40B4-BE49-F238E27FC236}">
                <a16:creationId xmlns:a16="http://schemas.microsoft.com/office/drawing/2014/main" id="{49C1006D-E571-4052-A4E6-0E3954504EC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spcAft>
                <a:spcPts val="600"/>
              </a:spcAft>
            </a:pPr>
            <a:fld id="{489F9553-C816-6842-8939-EE75ECF7EB2B}" type="slidenum">
              <a:rPr lang="en-US" smtClean="0"/>
              <a:pPr>
                <a:spcAft>
                  <a:spcPts val="600"/>
                </a:spcAft>
              </a:pPr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035902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955674C6-2CED-4CA0-839C-53EAA58DAAB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defTabSz="342900">
              <a:defRPr/>
            </a:pPr>
            <a:fld id="{489F9553-C816-6842-8939-EE75ECF7EB2B}" type="slidenum">
              <a:rPr lang="en-US" sz="525">
                <a:solidFill>
                  <a:prstClr val="white"/>
                </a:solidFill>
                <a:latin typeface="Calibri"/>
              </a:rPr>
              <a:pPr defTabSz="342900">
                <a:defRPr/>
              </a:pPr>
              <a:t>11</a:t>
            </a:fld>
            <a:endParaRPr lang="en-US" sz="525" dirty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AC4B6018-1ED8-4733-A817-F61DB55DF5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Active Listening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523C817-3D5A-4A17-A4B6-5963BB8236C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algn="l" defTabSz="342900">
              <a:defRPr/>
            </a:pPr>
            <a:r>
              <a:rPr lang="en-US" sz="450" dirty="0">
                <a:solidFill>
                  <a:prstClr val="white"/>
                </a:solidFill>
                <a:latin typeface="Calibri"/>
              </a:rPr>
              <a:t>©2018 Trinity Health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14F6C28C-10E9-4F57-84AA-A15D369DA0BD}"/>
              </a:ext>
            </a:extLst>
          </p:cNvPr>
          <p:cNvSpPr txBox="1"/>
          <p:nvPr/>
        </p:nvSpPr>
        <p:spPr>
          <a:xfrm>
            <a:off x="1288588" y="5673"/>
            <a:ext cx="1952266" cy="28687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342900">
              <a:lnSpc>
                <a:spcPts val="1575"/>
              </a:lnSpc>
              <a:spcAft>
                <a:spcPts val="450"/>
              </a:spcAft>
              <a:defRPr/>
            </a:pPr>
            <a:r>
              <a:rPr lang="en-US" sz="1200" dirty="0">
                <a:solidFill>
                  <a:srgbClr val="4F81BD"/>
                </a:solidFill>
                <a:latin typeface="Calibri"/>
              </a:rPr>
              <a:t>M2: Relating to Our Patients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1EC6D813-CC22-4072-8DE5-A26142EB958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11306" y="89515"/>
            <a:ext cx="678581" cy="678581"/>
          </a:xfrm>
          <a:prstGeom prst="rect">
            <a:avLst/>
          </a:prstGeom>
        </p:spPr>
      </p:pic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AA683D8-258E-41A4-B338-53176EB4E217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1485900" y="796623"/>
            <a:ext cx="6172200" cy="3327322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Active listening is the best way to connect with another person and is a vital piece of any healthy relationship.</a:t>
            </a:r>
          </a:p>
        </p:txBody>
      </p:sp>
      <p:graphicFrame>
        <p:nvGraphicFramePr>
          <p:cNvPr id="2" name="Diagram 1">
            <a:extLst>
              <a:ext uri="{FF2B5EF4-FFF2-40B4-BE49-F238E27FC236}">
                <a16:creationId xmlns:a16="http://schemas.microsoft.com/office/drawing/2014/main" id="{3BCD4543-28D1-4175-B39B-6AC2D077C6FF}"/>
              </a:ext>
            </a:extLst>
          </p:cNvPr>
          <p:cNvGraphicFramePr/>
          <p:nvPr/>
        </p:nvGraphicFramePr>
        <p:xfrm>
          <a:off x="2286000" y="1750124"/>
          <a:ext cx="4572000" cy="3048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55509006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027" b="36185"/>
          <a:stretch/>
        </p:blipFill>
        <p:spPr>
          <a:xfrm>
            <a:off x="1791883" y="869317"/>
            <a:ext cx="5596071" cy="1085294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89F9553-C816-6842-8939-EE75ECF7EB2B}" type="slidenum">
              <a:rPr lang="en-US" smtClean="0"/>
              <a:pPr/>
              <a:t>12</a:t>
            </a:fld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err="1">
                <a:solidFill>
                  <a:schemeClr val="bg1"/>
                </a:solidFill>
              </a:rPr>
              <a:t>hn</a:t>
            </a:r>
            <a:r>
              <a:rPr lang="en-US" dirty="0">
                <a:solidFill>
                  <a:schemeClr val="bg1"/>
                </a:solidFill>
              </a:rPr>
              <a:t>……..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dirty="0"/>
              <a:t>©2018 Trinity Health</a:t>
            </a:r>
          </a:p>
        </p:txBody>
      </p:sp>
      <p:sp>
        <p:nvSpPr>
          <p:cNvPr id="6" name="object 3">
            <a:extLst>
              <a:ext uri="{FF2B5EF4-FFF2-40B4-BE49-F238E27FC236}">
                <a16:creationId xmlns:a16="http://schemas.microsoft.com/office/drawing/2014/main" id="{F42ABC6E-3B4E-46BF-A900-9B7204B07986}"/>
              </a:ext>
            </a:extLst>
          </p:cNvPr>
          <p:cNvSpPr/>
          <p:nvPr/>
        </p:nvSpPr>
        <p:spPr>
          <a:xfrm>
            <a:off x="3173041" y="2812811"/>
            <a:ext cx="2989178" cy="193722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350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6997386D-733B-4E3C-A9C6-64666496E5C2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11306" y="89515"/>
            <a:ext cx="678581" cy="678581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4F608CF2-CA3F-4D6F-86E6-2A9F61A83D32}"/>
              </a:ext>
            </a:extLst>
          </p:cNvPr>
          <p:cNvSpPr txBox="1"/>
          <p:nvPr/>
        </p:nvSpPr>
        <p:spPr>
          <a:xfrm>
            <a:off x="1288588" y="5674"/>
            <a:ext cx="2114681" cy="2812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ts val="1575"/>
              </a:lnSpc>
              <a:spcAft>
                <a:spcPts val="450"/>
              </a:spcAft>
            </a:pPr>
            <a:r>
              <a:rPr lang="en-US" sz="1200" dirty="0">
                <a:solidFill>
                  <a:schemeClr val="accent1"/>
                </a:solidFill>
              </a:rPr>
              <a:t>M2: Relating to Our Patients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C0A41128-2509-4739-B0AB-00F6884CB48A}"/>
              </a:ext>
            </a:extLst>
          </p:cNvPr>
          <p:cNvSpPr txBox="1"/>
          <p:nvPr/>
        </p:nvSpPr>
        <p:spPr>
          <a:xfrm>
            <a:off x="2025667" y="2080709"/>
            <a:ext cx="4939613" cy="691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575"/>
              </a:lnSpc>
              <a:spcAft>
                <a:spcPts val="450"/>
              </a:spcAft>
            </a:pPr>
            <a:r>
              <a:rPr lang="en-US" sz="1200" dirty="0">
                <a:solidFill>
                  <a:srgbClr val="443D3E"/>
                </a:solidFill>
              </a:rPr>
              <a:t>“</a:t>
            </a:r>
            <a:r>
              <a:rPr lang="en-US" sz="1200" dirty="0">
                <a:solidFill>
                  <a:schemeClr val="bg1"/>
                </a:solidFill>
              </a:rPr>
              <a:t>To sense the client’s private world as if it were your own, but without ever losing the “as if” quality – this is empathy,” Carl R. Rogers, </a:t>
            </a:r>
            <a:r>
              <a:rPr lang="en-US" sz="1200" i="1" dirty="0">
                <a:solidFill>
                  <a:schemeClr val="bg1"/>
                </a:solidFill>
              </a:rPr>
              <a:t>Culture of Empathy Builder</a:t>
            </a:r>
            <a:endParaRPr lang="en-US" sz="1200" dirty="0">
              <a:solidFill>
                <a:schemeClr val="bg1"/>
              </a:solidFill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468F5802-DCEE-BA2B-3DFE-C5D211E53595}"/>
              </a:ext>
            </a:extLst>
          </p:cNvPr>
          <p:cNvSpPr txBox="1"/>
          <p:nvPr/>
        </p:nvSpPr>
        <p:spPr>
          <a:xfrm>
            <a:off x="774290" y="531080"/>
            <a:ext cx="9529131" cy="340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100"/>
              </a:lnSpc>
              <a:spcAft>
                <a:spcPts val="600"/>
              </a:spcAft>
            </a:pPr>
            <a:r>
              <a:rPr lang="en-US" sz="1600" dirty="0">
                <a:solidFill>
                  <a:srgbClr val="443D3E"/>
                </a:solidFill>
              </a:rPr>
              <a:t>COMFORT, SUPPORT, &amp; SECURITY MEASURES REQUIRE…..</a:t>
            </a:r>
          </a:p>
        </p:txBody>
      </p:sp>
    </p:spTree>
    <p:extLst>
      <p:ext uri="{BB962C8B-B14F-4D97-AF65-F5344CB8AC3E}">
        <p14:creationId xmlns:p14="http://schemas.microsoft.com/office/powerpoint/2010/main" val="377790545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i="1" u="sng" dirty="0">
                <a:solidFill>
                  <a:srgbClr val="7030A0"/>
                </a:solidFill>
              </a:rPr>
              <a:t>Positioning information in a positive manner</a:t>
            </a:r>
          </a:p>
          <a:p>
            <a:r>
              <a:rPr lang="en-US" dirty="0"/>
              <a:t>Reduces anxiety and concerns</a:t>
            </a:r>
          </a:p>
          <a:p>
            <a:r>
              <a:rPr lang="en-US" dirty="0"/>
              <a:t>Improved perception of care</a:t>
            </a:r>
          </a:p>
          <a:p>
            <a:r>
              <a:rPr lang="en-US" dirty="0"/>
              <a:t>Wins confidence</a:t>
            </a:r>
          </a:p>
          <a:p>
            <a:r>
              <a:rPr lang="en-US" dirty="0"/>
              <a:t>Improves compliance</a:t>
            </a:r>
          </a:p>
          <a:p>
            <a:r>
              <a:rPr lang="en-US" dirty="0"/>
              <a:t>Improves teamwork</a:t>
            </a:r>
          </a:p>
          <a:p>
            <a:r>
              <a:rPr lang="en-US" dirty="0"/>
              <a:t>Reduces complaints</a:t>
            </a:r>
          </a:p>
          <a:p>
            <a:r>
              <a:rPr lang="en-US" dirty="0"/>
              <a:t>Improves outcomes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Why Manage Up?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©2023 Trinity Health, All Rights Reserved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89F9553-C816-6842-8939-EE75ECF7EB2B}" type="slidenum">
              <a:rPr lang="en-US" smtClean="0"/>
              <a:pPr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1703561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i="1" dirty="0">
                <a:solidFill>
                  <a:srgbClr val="7030A0"/>
                </a:solidFill>
              </a:rPr>
              <a:t>You are in good hands</a:t>
            </a:r>
          </a:p>
          <a:p>
            <a:r>
              <a:rPr lang="en-US" i="1" dirty="0">
                <a:solidFill>
                  <a:srgbClr val="7030A0"/>
                </a:solidFill>
              </a:rPr>
              <a:t>He is my doctor too</a:t>
            </a:r>
          </a:p>
          <a:p>
            <a:r>
              <a:rPr lang="en-US" i="1" dirty="0">
                <a:solidFill>
                  <a:srgbClr val="7030A0"/>
                </a:solidFill>
              </a:rPr>
              <a:t>She is one of our top cardiologist.</a:t>
            </a:r>
          </a:p>
          <a:p>
            <a:endParaRPr lang="en-US" i="1" dirty="0">
              <a:solidFill>
                <a:srgbClr val="7030A0"/>
              </a:solidFill>
            </a:endParaRPr>
          </a:p>
          <a:p>
            <a:endParaRPr lang="en-US" i="1" dirty="0">
              <a:solidFill>
                <a:srgbClr val="7030A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We are short staffed</a:t>
            </a:r>
          </a:p>
          <a:p>
            <a:r>
              <a:rPr lang="en-US" dirty="0"/>
              <a:t>They never tell us anything</a:t>
            </a:r>
          </a:p>
          <a:p>
            <a:r>
              <a:rPr lang="en-US" dirty="0"/>
              <a:t>That’s Our Policy</a:t>
            </a:r>
          </a:p>
          <a:p>
            <a:r>
              <a:rPr lang="en-US" dirty="0"/>
              <a:t>We have always done it that way</a:t>
            </a:r>
          </a:p>
          <a:p>
            <a:r>
              <a:rPr lang="en-US" dirty="0"/>
              <a:t>That is not my job.</a:t>
            </a:r>
          </a:p>
          <a:p>
            <a:endParaRPr lang="en-US" dirty="0"/>
          </a:p>
          <a:p>
            <a:pPr marL="0" indent="0">
              <a:buNone/>
            </a:pPr>
            <a:r>
              <a:rPr lang="en-US" b="1" i="1" dirty="0">
                <a:solidFill>
                  <a:schemeClr val="tx2"/>
                </a:solidFill>
              </a:rPr>
              <a:t>YOUR TURN……AT THE DOOR ACTIVITY. (AA MAP)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©2023 Trinity Health, All Rights Reserved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89F9553-C816-6842-8939-EE75ECF7EB2B}" type="slidenum">
              <a:rPr lang="en-US" smtClean="0"/>
              <a:pPr/>
              <a:t>14</a:t>
            </a:fld>
            <a:endParaRPr lang="en-US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Managing Up vs. Managing Down</a:t>
            </a:r>
          </a:p>
        </p:txBody>
      </p:sp>
    </p:spTree>
    <p:extLst>
      <p:ext uri="{BB962C8B-B14F-4D97-AF65-F5344CB8AC3E}">
        <p14:creationId xmlns:p14="http://schemas.microsoft.com/office/powerpoint/2010/main" val="49183825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4BE64A95-A3CD-44B0-B80C-A07C5B1F89D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00496" y="1641724"/>
            <a:ext cx="4040188" cy="3190604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sz="1800" i="1"/>
          </a:p>
          <a:p>
            <a:pPr marL="0" indent="0">
              <a:buNone/>
            </a:pPr>
            <a:r>
              <a:rPr lang="en-US" sz="1800" i="1"/>
              <a:t>We value each other as individuals.</a:t>
            </a:r>
          </a:p>
          <a:p>
            <a:pPr marL="0" indent="0">
              <a:buNone/>
            </a:pPr>
            <a:endParaRPr lang="en-US" sz="1800" i="1"/>
          </a:p>
          <a:p>
            <a:pPr marL="0" indent="0">
              <a:buNone/>
            </a:pPr>
            <a:r>
              <a:rPr lang="en-US" sz="1800" i="1"/>
              <a:t>We are on time, prepared and begin and end meetings promptly.</a:t>
            </a:r>
          </a:p>
          <a:p>
            <a:pPr marL="0" indent="0">
              <a:buNone/>
            </a:pPr>
            <a:endParaRPr lang="en-US" sz="1800" i="1"/>
          </a:p>
          <a:p>
            <a:pPr marL="0" indent="0">
              <a:buNone/>
            </a:pPr>
            <a:r>
              <a:rPr lang="en-US" sz="1800" i="1"/>
              <a:t>We are empowered to own and solve problems.</a:t>
            </a:r>
          </a:p>
          <a:p>
            <a:pPr marL="0" indent="0">
              <a:buNone/>
            </a:pPr>
            <a:endParaRPr lang="en-US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3FDAC400-3D1D-4B71-AEB2-A17DA2EED39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588322" y="921990"/>
            <a:ext cx="4041775" cy="479822"/>
          </a:xfrm>
        </p:spPr>
        <p:txBody>
          <a:bodyPr>
            <a:normAutofit/>
          </a:bodyPr>
          <a:lstStyle/>
          <a:p>
            <a:r>
              <a:rPr lang="en-US" sz="2000">
                <a:solidFill>
                  <a:schemeClr val="tx2"/>
                </a:solidFill>
              </a:rPr>
              <a:t>Commitment to each other.</a:t>
            </a:r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822C0FD7-7173-4448-B1D1-9D9AF49E44FF}"/>
              </a:ext>
            </a:extLst>
          </p:cNvPr>
          <p:cNvSpPr>
            <a:spLocks noGrp="1"/>
          </p:cNvSpPr>
          <p:nvPr>
            <p:ph sz="quarter" idx="4"/>
          </p:nvPr>
        </p:nvSpPr>
        <p:spPr/>
        <p:txBody>
          <a:bodyPr>
            <a:normAutofit/>
          </a:bodyPr>
          <a:lstStyle/>
          <a:p>
            <a:r>
              <a:rPr lang="en-US" sz="1800" i="1"/>
              <a:t>We seek to learn and are open to new ideas &amp; change.</a:t>
            </a:r>
          </a:p>
          <a:p>
            <a:r>
              <a:rPr lang="en-US" sz="1800" i="1"/>
              <a:t>We ask for, welcome and give feedback to each other in a timely, direct and constructive manner.</a:t>
            </a:r>
          </a:p>
          <a:p>
            <a:r>
              <a:rPr lang="en-US" sz="1800" i="1"/>
              <a:t>We act with honesty and integrity, taking responsibility for our actions.</a:t>
            </a:r>
          </a:p>
          <a:p>
            <a:endParaRPr lang="en-US" sz="1600" i="1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73A148B-DC3F-4C38-BDBB-2B580A89D016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©2022 Trinity Health, All Rights Reserved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343AE68-081E-4A5A-A475-82B673BF1BD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89F9553-C816-6842-8939-EE75ECF7EB2B}" type="slidenum">
              <a:rPr lang="en-US" smtClean="0"/>
              <a:pPr/>
              <a:t>15</a:t>
            </a:fld>
            <a:endParaRPr lang="en-US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EDDB8EE1-6552-4149-AB43-097DEFD476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Service Excellence 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C1EB0DFC-ABA9-4144-5237-88654256525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93408" y="1143070"/>
            <a:ext cx="4047276" cy="498656"/>
          </a:xfrm>
        </p:spPr>
        <p:txBody>
          <a:bodyPr>
            <a:noAutofit/>
          </a:bodyPr>
          <a:lstStyle/>
          <a:p>
            <a:r>
              <a:rPr lang="en-US" sz="1800">
                <a:solidFill>
                  <a:schemeClr val="tx2"/>
                </a:solidFill>
              </a:rPr>
              <a:t>Welcoming Environment &amp; Teamwork</a:t>
            </a:r>
          </a:p>
        </p:txBody>
      </p:sp>
    </p:spTree>
    <p:extLst>
      <p:ext uri="{BB962C8B-B14F-4D97-AF65-F5344CB8AC3E}">
        <p14:creationId xmlns:p14="http://schemas.microsoft.com/office/powerpoint/2010/main" val="299860650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1570959F-CDC1-497A-902A-E5C76BC1A3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/>
              <a:t>Service Excellence Standards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391F5DE-82E3-48BB-B7CB-3F8C0CF639C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©2022 Trinity Health, All Rights Reserved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3DCEE5A-41B2-438E-AE02-0D52667D088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89F9553-C816-6842-8939-EE75ECF7EB2B}" type="slidenum">
              <a:rPr lang="en-US" smtClean="0"/>
              <a:pPr/>
              <a:t>16</a:t>
            </a:fld>
            <a:endParaRPr lang="en-US"/>
          </a:p>
        </p:txBody>
      </p:sp>
      <p:graphicFrame>
        <p:nvGraphicFramePr>
          <p:cNvPr id="6" name="Content Placeholder 5">
            <a:extLst>
              <a:ext uri="{FF2B5EF4-FFF2-40B4-BE49-F238E27FC236}">
                <a16:creationId xmlns:a16="http://schemas.microsoft.com/office/drawing/2014/main" id="{E9FEB192-F7CB-42EF-A2E7-2937A6624510}"/>
              </a:ext>
            </a:extLst>
          </p:cNvPr>
          <p:cNvGraphicFramePr>
            <a:graphicFrameLocks noGrp="1"/>
          </p:cNvGraphicFramePr>
          <p:nvPr>
            <p:ph sz="quarter" idx="12"/>
          </p:nvPr>
        </p:nvGraphicFramePr>
        <p:xfrm>
          <a:off x="393700" y="998538"/>
          <a:ext cx="8235950" cy="360203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53425607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1570959F-CDC1-497A-902A-E5C76BC1A3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/>
              <a:t>Service Excellence Standards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391F5DE-82E3-48BB-B7CB-3F8C0CF639C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©2022 Trinity Health, All Rights Reserved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3DCEE5A-41B2-438E-AE02-0D52667D088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89F9553-C816-6842-8939-EE75ECF7EB2B}" type="slidenum">
              <a:rPr lang="en-US" smtClean="0"/>
              <a:pPr/>
              <a:t>17</a:t>
            </a:fld>
            <a:endParaRPr lang="en-US"/>
          </a:p>
        </p:txBody>
      </p:sp>
      <p:graphicFrame>
        <p:nvGraphicFramePr>
          <p:cNvPr id="6" name="Content Placeholder 5">
            <a:extLst>
              <a:ext uri="{FF2B5EF4-FFF2-40B4-BE49-F238E27FC236}">
                <a16:creationId xmlns:a16="http://schemas.microsoft.com/office/drawing/2014/main" id="{E9FEB192-F7CB-42EF-A2E7-2937A6624510}"/>
              </a:ext>
            </a:extLst>
          </p:cNvPr>
          <p:cNvGraphicFramePr>
            <a:graphicFrameLocks noGrp="1"/>
          </p:cNvGraphicFramePr>
          <p:nvPr>
            <p:ph sz="quarter" idx="12"/>
          </p:nvPr>
        </p:nvGraphicFramePr>
        <p:xfrm>
          <a:off x="393700" y="998538"/>
          <a:ext cx="8235950" cy="360203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19810475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i="1" dirty="0">
                <a:solidFill>
                  <a:srgbClr val="7030A0"/>
                </a:solidFill>
              </a:rPr>
              <a:t>We respect privacy</a:t>
            </a:r>
          </a:p>
          <a:p>
            <a:endParaRPr lang="en-US" i="1" dirty="0">
              <a:solidFill>
                <a:srgbClr val="7030A0"/>
              </a:solidFill>
            </a:endParaRPr>
          </a:p>
          <a:p>
            <a:r>
              <a:rPr lang="en-US" i="1" dirty="0">
                <a:solidFill>
                  <a:srgbClr val="7030A0"/>
                </a:solidFill>
              </a:rPr>
              <a:t>We respect differences</a:t>
            </a:r>
          </a:p>
          <a:p>
            <a:endParaRPr lang="en-US" i="1" dirty="0">
              <a:solidFill>
                <a:srgbClr val="7030A0"/>
              </a:solidFill>
            </a:endParaRPr>
          </a:p>
          <a:p>
            <a:r>
              <a:rPr lang="en-US" i="1" dirty="0">
                <a:solidFill>
                  <a:srgbClr val="7030A0"/>
                </a:solidFill>
              </a:rPr>
              <a:t>We are honest and ethical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>
          <a:xfrm>
            <a:off x="4613619" y="999056"/>
            <a:ext cx="4038600" cy="3394472"/>
          </a:xfrm>
        </p:spPr>
        <p:txBody>
          <a:bodyPr>
            <a:normAutofit/>
          </a:bodyPr>
          <a:lstStyle/>
          <a:p>
            <a:r>
              <a:rPr lang="en-US" i="1" dirty="0">
                <a:solidFill>
                  <a:schemeClr val="tx2"/>
                </a:solidFill>
              </a:rPr>
              <a:t>We strive for excellence in all we do</a:t>
            </a:r>
          </a:p>
          <a:p>
            <a:r>
              <a:rPr lang="en-US" i="1" dirty="0">
                <a:solidFill>
                  <a:schemeClr val="tx2"/>
                </a:solidFill>
              </a:rPr>
              <a:t>We take responsibility for our customer’s needs</a:t>
            </a:r>
          </a:p>
          <a:p>
            <a:endParaRPr lang="en-US" i="1" dirty="0">
              <a:solidFill>
                <a:schemeClr val="tx2"/>
              </a:solidFill>
            </a:endParaRPr>
          </a:p>
          <a:p>
            <a:r>
              <a:rPr lang="en-US" i="1" dirty="0">
                <a:solidFill>
                  <a:schemeClr val="tx2"/>
                </a:solidFill>
              </a:rPr>
              <a:t>We view a complaint as a gift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©2023 Trinity Health, All Rights Reserved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89F9553-C816-6842-8939-EE75ECF7EB2B}" type="slidenum">
              <a:rPr lang="en-US" smtClean="0"/>
              <a:pPr/>
              <a:t>18</a:t>
            </a:fld>
            <a:endParaRPr lang="en-US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 Service Excellence Standard:</a:t>
            </a:r>
            <a:endParaRPr lang="en-US" sz="1800" b="1" i="1" u="sng" dirty="0"/>
          </a:p>
        </p:txBody>
      </p:sp>
    </p:spTree>
    <p:extLst>
      <p:ext uri="{BB962C8B-B14F-4D97-AF65-F5344CB8AC3E}">
        <p14:creationId xmlns:p14="http://schemas.microsoft.com/office/powerpoint/2010/main" val="170560564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FB34AB19-6013-4227-A4D6-0B941323BD4C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393408" y="894338"/>
            <a:ext cx="8236688" cy="3901089"/>
          </a:xfrm>
        </p:spPr>
        <p:txBody>
          <a:bodyPr>
            <a:normAutofit lnSpcReduction="10000"/>
          </a:bodyPr>
          <a:lstStyle/>
          <a:p>
            <a:pPr lvl="1"/>
            <a:endParaRPr lang="en-US"/>
          </a:p>
          <a:p>
            <a:pPr marL="344488" lvl="1" indent="0">
              <a:buNone/>
            </a:pPr>
            <a:r>
              <a:rPr lang="en-US" sz="2000"/>
              <a:t>The A4 approach is a model to handle customer complaints.</a:t>
            </a:r>
          </a:p>
          <a:p>
            <a:pPr marL="344488" lvl="1" indent="0">
              <a:buNone/>
            </a:pPr>
            <a:endParaRPr lang="en-US" sz="2000"/>
          </a:p>
          <a:p>
            <a:pPr marL="344488" lvl="1" indent="0">
              <a:buNone/>
            </a:pPr>
            <a:r>
              <a:rPr lang="en-US" sz="1600" b="1"/>
              <a:t>Acknowledge the situation-</a:t>
            </a:r>
          </a:p>
          <a:p>
            <a:pPr lvl="1"/>
            <a:r>
              <a:rPr lang="en-US" sz="1400" i="1"/>
              <a:t> I can see how this has been difficult Mr. Smith.</a:t>
            </a:r>
          </a:p>
          <a:p>
            <a:pPr marL="344488" lvl="1" indent="0">
              <a:buNone/>
            </a:pPr>
            <a:r>
              <a:rPr lang="en-US" sz="1600" b="1"/>
              <a:t>Apologize for the situation- </a:t>
            </a:r>
          </a:p>
          <a:p>
            <a:pPr lvl="1"/>
            <a:r>
              <a:rPr lang="en-US" sz="1400" i="1"/>
              <a:t>I am so sorry that you have not had a good experience.”</a:t>
            </a:r>
          </a:p>
          <a:p>
            <a:pPr marL="344488" lvl="1" indent="0">
              <a:buNone/>
            </a:pPr>
            <a:r>
              <a:rPr lang="en-US" sz="1600" b="1"/>
              <a:t>Ask:</a:t>
            </a:r>
          </a:p>
          <a:p>
            <a:pPr lvl="1"/>
            <a:r>
              <a:rPr lang="en-US" sz="1400" i="1"/>
              <a:t>How can we make this situation better for you?</a:t>
            </a:r>
          </a:p>
          <a:p>
            <a:pPr marL="344488" lvl="1" indent="0">
              <a:buNone/>
            </a:pPr>
            <a:r>
              <a:rPr lang="en-US" sz="1600" b="1"/>
              <a:t>Act:</a:t>
            </a:r>
          </a:p>
          <a:p>
            <a:pPr lvl="1"/>
            <a:r>
              <a:rPr lang="en-US" sz="1400" i="1"/>
              <a:t>This is what I will / can do.  Are you comfortable with this?</a:t>
            </a:r>
          </a:p>
          <a:p>
            <a:pPr lvl="1"/>
            <a:r>
              <a:rPr lang="en-US" sz="1400" i="1"/>
              <a:t>Then set follow-up expectations.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9458CFE5-2707-4362-923B-62F6DCB596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3408" y="345640"/>
            <a:ext cx="7980571" cy="498656"/>
          </a:xfrm>
        </p:spPr>
        <p:txBody>
          <a:bodyPr/>
          <a:lstStyle/>
          <a:p>
            <a:r>
              <a:rPr lang="en-US"/>
              <a:t>Service Excellence: </a:t>
            </a:r>
            <a:r>
              <a:rPr lang="en-US" sz="2000" b="1" i="1"/>
              <a:t>A4 Approach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542302A-1105-4F96-97D9-EC1BAE2EDBB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©2022 Trinity Health, All Rights Reserved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370CF19-2A47-4992-AF14-9EB7371588B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89F9553-C816-6842-8939-EE75ECF7EB2B}" type="slidenum">
              <a:rPr lang="en-US" smtClean="0"/>
              <a:pPr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278805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752CD4D3-516D-FC51-3211-683DF48CA5CD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i="1" dirty="0"/>
              <a:t>YOU ARE A RETURNING VOLUNTEER AFTER SERVING NO LONGER THAN 1 YEAR AGO.</a:t>
            </a:r>
          </a:p>
          <a:p>
            <a:endParaRPr lang="en-US" i="1" dirty="0"/>
          </a:p>
          <a:p>
            <a:r>
              <a:rPr lang="en-US" i="1" dirty="0"/>
              <a:t>OR…..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21ADA6B-C2DC-68A7-4299-ED434CEBFEB8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 lnSpcReduction="10000"/>
          </a:bodyPr>
          <a:lstStyle/>
          <a:p>
            <a:r>
              <a:rPr lang="en-US" i="1" dirty="0"/>
              <a:t>IF YOU ARE ACTIVELY VOLUNTEERING AND HAVE REACH YOR 1 YEAR ANNIVERSARY DATE.</a:t>
            </a:r>
          </a:p>
          <a:p>
            <a:endParaRPr lang="en-US" i="1" dirty="0"/>
          </a:p>
          <a:p>
            <a:r>
              <a:rPr lang="en-US" i="1" dirty="0">
                <a:solidFill>
                  <a:srgbClr val="FF0000"/>
                </a:solidFill>
                <a:highlight>
                  <a:srgbClr val="FFFF00"/>
                </a:highlight>
              </a:rPr>
              <a:t>IF THIS DOES NOT APPLY, CONTACT VOLUNTEER SERVICES</a:t>
            </a:r>
            <a:r>
              <a:rPr lang="en-US" dirty="0"/>
              <a:t>.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1AAE7CA-2DC7-9B3F-D65B-B5B3587E19F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©2023 Trinity Health, All Rights Reserved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8E09EDB-023E-829A-A30C-D0BB51683F8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89F9553-C816-6842-8939-EE75ECF7EB2B}" type="slidenum">
              <a:rPr lang="en-US" smtClean="0"/>
              <a:pPr/>
              <a:t>2</a:t>
            </a:fld>
            <a:endParaRPr lang="en-US" dirty="0"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0D725DA4-CFA3-2CF9-7DE8-0CA44CA0AE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ONLY VIEW THIS POWER POINT IF………</a:t>
            </a:r>
          </a:p>
        </p:txBody>
      </p:sp>
    </p:spTree>
    <p:extLst>
      <p:ext uri="{BB962C8B-B14F-4D97-AF65-F5344CB8AC3E}">
        <p14:creationId xmlns:p14="http://schemas.microsoft.com/office/powerpoint/2010/main" val="188909154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0798C0D6-22AE-4101-BE3B-D0F037F8F22E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288758" y="844296"/>
            <a:ext cx="4311113" cy="3953564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sz="1400" b="1"/>
              <a:t>A=Acknowledgement</a:t>
            </a:r>
          </a:p>
          <a:p>
            <a:r>
              <a:rPr lang="en-US" sz="1200" b="1">
                <a:solidFill>
                  <a:schemeClr val="tx2"/>
                </a:solidFill>
              </a:rPr>
              <a:t>Smile at least once during your customer encounter.</a:t>
            </a:r>
          </a:p>
          <a:p>
            <a:r>
              <a:rPr lang="en-US" sz="1200" b="1">
                <a:solidFill>
                  <a:schemeClr val="tx2"/>
                </a:solidFill>
              </a:rPr>
              <a:t>Greet patients &amp; visitors- Hello &amp; Welcome to Trinity Health.</a:t>
            </a:r>
          </a:p>
          <a:p>
            <a:r>
              <a:rPr lang="en-US" sz="1200" b="1">
                <a:solidFill>
                  <a:schemeClr val="tx2"/>
                </a:solidFill>
              </a:rPr>
              <a:t>Help patients feel comfortable by being kind and considerate.</a:t>
            </a:r>
          </a:p>
          <a:p>
            <a:pPr marL="0" indent="0">
              <a:buNone/>
            </a:pPr>
            <a:r>
              <a:rPr lang="en-US" sz="1400" b="1"/>
              <a:t>I=Introduce</a:t>
            </a:r>
          </a:p>
          <a:p>
            <a:r>
              <a:rPr lang="en-US" sz="1200" b="1">
                <a:solidFill>
                  <a:schemeClr val="accent1"/>
                </a:solidFill>
              </a:rPr>
              <a:t>Introduce yourself by using first name, How can I help?</a:t>
            </a:r>
          </a:p>
          <a:p>
            <a:pPr marL="0" indent="0">
              <a:buNone/>
            </a:pPr>
            <a:r>
              <a:rPr lang="en-US" sz="1400" b="1"/>
              <a:t>D=Duration</a:t>
            </a:r>
          </a:p>
          <a:p>
            <a:r>
              <a:rPr lang="en-US" sz="1200" b="1">
                <a:solidFill>
                  <a:schemeClr val="accent1"/>
                </a:solidFill>
              </a:rPr>
              <a:t>How long will it take? Provide that time.</a:t>
            </a:r>
          </a:p>
          <a:p>
            <a:pPr marL="0" indent="0">
              <a:buNone/>
            </a:pPr>
            <a:endParaRPr lang="en-US" sz="1000" b="1"/>
          </a:p>
          <a:p>
            <a:pPr marL="0" indent="0">
              <a:buNone/>
            </a:pPr>
            <a:r>
              <a:rPr lang="en-US" sz="1400" b="1"/>
              <a:t>E=Explanation/Empathy</a:t>
            </a:r>
          </a:p>
          <a:p>
            <a:pPr marL="0" indent="0">
              <a:buNone/>
            </a:pPr>
            <a:r>
              <a:rPr lang="en-US" sz="1000" b="1"/>
              <a:t> </a:t>
            </a:r>
            <a:r>
              <a:rPr lang="en-US" sz="1200" b="1">
                <a:solidFill>
                  <a:schemeClr val="accent1"/>
                </a:solidFill>
              </a:rPr>
              <a:t>Explain who, what, when, where, and why and say things like:</a:t>
            </a:r>
          </a:p>
          <a:p>
            <a:r>
              <a:rPr lang="en-US" sz="1200" b="1">
                <a:solidFill>
                  <a:schemeClr val="accent1"/>
                </a:solidFill>
              </a:rPr>
              <a:t>I totally understand what you need…..</a:t>
            </a:r>
          </a:p>
          <a:p>
            <a:pPr marL="0" indent="0">
              <a:buNone/>
            </a:pPr>
            <a:endParaRPr lang="en-US" sz="1000" b="1"/>
          </a:p>
          <a:p>
            <a:pPr marL="0" indent="0">
              <a:buNone/>
            </a:pPr>
            <a:r>
              <a:rPr lang="en-US" sz="1400" b="1"/>
              <a:t>T=Thank You </a:t>
            </a:r>
          </a:p>
          <a:p>
            <a:r>
              <a:rPr lang="en-US" sz="1200" b="1">
                <a:solidFill>
                  <a:schemeClr val="tx2"/>
                </a:solidFill>
              </a:rPr>
              <a:t>Thank your patients and let them know you appreciate the opportunity to serve them.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F5B00BFE-ED17-4BE8-91D2-8B20A25E99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Service Excellence: </a:t>
            </a:r>
            <a:r>
              <a:rPr lang="en-US" sz="2000"/>
              <a:t>Communication/</a:t>
            </a:r>
            <a:r>
              <a:rPr lang="en-US" sz="2000" b="1">
                <a:solidFill>
                  <a:schemeClr val="tx1"/>
                </a:solidFill>
              </a:rPr>
              <a:t>AIDET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AC9ED9E-0BBC-496D-9CDF-B0E642A6DE5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©2022 Trinity Health, All Rights Reserved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A3769F4-19C8-44B5-B5BF-A2F7BC1896B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89F9553-C816-6842-8939-EE75ECF7EB2B}" type="slidenum">
              <a:rPr lang="en-US" smtClean="0"/>
              <a:pPr/>
              <a:t>20</a:t>
            </a:fld>
            <a:endParaRPr lang="en-US"/>
          </a:p>
        </p:txBody>
      </p:sp>
      <p:graphicFrame>
        <p:nvGraphicFramePr>
          <p:cNvPr id="6" name="Content Placeholder 9">
            <a:extLst>
              <a:ext uri="{FF2B5EF4-FFF2-40B4-BE49-F238E27FC236}">
                <a16:creationId xmlns:a16="http://schemas.microsoft.com/office/drawing/2014/main" id="{AA5A64E9-E585-4F2C-8691-4F5362607FEC}"/>
              </a:ext>
            </a:extLst>
          </p:cNvPr>
          <p:cNvGraphicFramePr>
            <a:graphicFrameLocks/>
          </p:cNvGraphicFramePr>
          <p:nvPr/>
        </p:nvGraphicFramePr>
        <p:xfrm>
          <a:off x="4723063" y="999054"/>
          <a:ext cx="4044412" cy="379637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25984714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D9FEE8-C09D-AE28-C913-0505F50129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Infection Control:</a:t>
            </a:r>
            <a:br>
              <a:rPr lang="en-US"/>
            </a:br>
            <a:br>
              <a:rPr lang="en-US"/>
            </a:br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8422149-5BEC-4ABC-F0DF-B93E7B9EC95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©2022 Trinity Health, All Rights Reserved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EA7D891-55F7-E4C6-6F9B-F40E973D417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89F9553-C816-6842-8939-EE75ECF7EB2B}" type="slidenum">
              <a:rPr lang="en-US" smtClean="0"/>
              <a:pPr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886454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3766B955-56DA-A953-4EF4-20FBEA106071}"/>
              </a:ext>
            </a:extLst>
          </p:cNvPr>
          <p:cNvSpPr>
            <a:spLocks noGrp="1"/>
          </p:cNvSpPr>
          <p:nvPr>
            <p:ph sz="quarter" idx="12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2000" u="sng"/>
              <a:t>Hands must be washed:</a:t>
            </a:r>
          </a:p>
          <a:p>
            <a:pPr marL="0" indent="0">
              <a:buNone/>
            </a:pPr>
            <a:endParaRPr lang="en-US" sz="2000" u="sng"/>
          </a:p>
          <a:p>
            <a:r>
              <a:rPr lang="en-US" sz="1700"/>
              <a:t>On arrival to volunteer</a:t>
            </a:r>
          </a:p>
          <a:p>
            <a:r>
              <a:rPr lang="en-US" sz="1700"/>
              <a:t>Before leaving the restroom</a:t>
            </a:r>
          </a:p>
          <a:p>
            <a:r>
              <a:rPr lang="en-US" sz="1700"/>
              <a:t>Before and after eating</a:t>
            </a:r>
          </a:p>
          <a:p>
            <a:r>
              <a:rPr lang="en-US" sz="1700"/>
              <a:t>After removing gloves</a:t>
            </a:r>
          </a:p>
          <a:p>
            <a:r>
              <a:rPr lang="en-US" sz="1700"/>
              <a:t>Between handling of patients</a:t>
            </a:r>
          </a:p>
          <a:p>
            <a:r>
              <a:rPr lang="en-US" sz="1700"/>
              <a:t>After using the toilet, after blowing or wiping the nose</a:t>
            </a:r>
          </a:p>
          <a:p>
            <a:r>
              <a:rPr lang="en-US" sz="1700"/>
              <a:t>Before leaving the hospital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65D37780-34C3-3941-5BAC-E8769B66E4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000"/>
              <a:t>Hand washing is the single most effective way to prevent the spread of infection.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A0EB584-D75F-C199-2F26-2D2E9CCCE5F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©2022 Trinity Health, All Rights Reserved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0A7FE27-5C4F-B109-3203-E9157AE7BDE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89F9553-C816-6842-8939-EE75ECF7EB2B}" type="slidenum">
              <a:rPr lang="en-US" smtClean="0"/>
              <a:pPr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33215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dirty="0"/>
              <a:t>Please have visitors use hand sanitizers.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en-US" b="1" dirty="0">
                <a:solidFill>
                  <a:srgbClr val="FF0000"/>
                </a:solidFill>
              </a:rPr>
              <a:t>Make sure you keep some available at your station.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 defTabSz="342900">
              <a:defRPr/>
            </a:pPr>
            <a:r>
              <a:rPr lang="en-US" sz="900">
                <a:solidFill>
                  <a:prstClr val="black">
                    <a:tint val="75000"/>
                  </a:prstClr>
                </a:solidFill>
                <a:latin typeface="Calibri"/>
              </a:rPr>
              <a:t>©2015</a:t>
            </a:r>
            <a:endParaRPr lang="en-US" sz="900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342900">
              <a:defRPr/>
            </a:pPr>
            <a:fld id="{489F9553-C816-6842-8939-EE75ECF7EB2B}" type="slidenum">
              <a:rPr lang="en-US" sz="900">
                <a:solidFill>
                  <a:prstClr val="black">
                    <a:tint val="75000"/>
                  </a:prstClr>
                </a:solidFill>
                <a:latin typeface="Calibri"/>
              </a:rPr>
              <a:pPr defTabSz="342900">
                <a:defRPr/>
              </a:pPr>
              <a:t>23</a:t>
            </a:fld>
            <a:endParaRPr lang="en-US" sz="900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pic>
        <p:nvPicPr>
          <p:cNvPr id="6" name="Picture 5" descr="hand sanitizer | Unexpected in common hours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4394" y="1540057"/>
            <a:ext cx="1833457" cy="1034074"/>
          </a:xfrm>
          <a:prstGeom prst="rect">
            <a:avLst/>
          </a:prstGeom>
        </p:spPr>
      </p:pic>
      <p:pic>
        <p:nvPicPr>
          <p:cNvPr id="7" name="Picture 6" descr="Will resistant bacteria be the end of alcohol hand sanitizers?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8235" y="31354"/>
            <a:ext cx="2562225" cy="1708150"/>
          </a:xfrm>
          <a:prstGeom prst="rect">
            <a:avLst/>
          </a:prstGeom>
        </p:spPr>
      </p:pic>
      <p:pic>
        <p:nvPicPr>
          <p:cNvPr id="8" name="Picture 7" descr="File:Wall-mounted hand sanitizer dispenser.JPG - Wikimedia ...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3363" y="31354"/>
            <a:ext cx="1844146" cy="24588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386621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B24B16-6BA4-4214-9163-E3CAB7F261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1677" y="852334"/>
            <a:ext cx="4314711" cy="1009604"/>
          </a:xfrm>
        </p:spPr>
        <p:txBody>
          <a:bodyPr/>
          <a:lstStyle/>
          <a:p>
            <a:r>
              <a:rPr lang="en-US" dirty="0"/>
              <a:t>Attendance/Absence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55FB12B-80F4-47AC-A5F8-C5CD6950411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©2022 Trinity Health, All Rights Reserved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5514D0E-DB1E-459D-9849-93E07A0EA1F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89F9553-C816-6842-8939-EE75ECF7EB2B}" type="slidenum">
              <a:rPr lang="en-US" smtClean="0"/>
              <a:pPr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853047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767937BC-375D-4F5A-98BB-548F5A98A4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Volunteer Procedures/ Check-In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71F2EAF-B213-4D4F-AF5B-0FA0D7421EA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©2022 Trinity Health, All Rights Reserved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8BAFFDA-C9B2-4E50-BC70-32BDFDEC17E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89F9553-C816-6842-8939-EE75ECF7EB2B}" type="slidenum">
              <a:rPr lang="en-US" smtClean="0"/>
              <a:pPr/>
              <a:t>25</a:t>
            </a:fld>
            <a:endParaRPr lang="en-US"/>
          </a:p>
        </p:txBody>
      </p:sp>
      <p:graphicFrame>
        <p:nvGraphicFramePr>
          <p:cNvPr id="6" name="Content Placeholder 2">
            <a:extLst>
              <a:ext uri="{FF2B5EF4-FFF2-40B4-BE49-F238E27FC236}">
                <a16:creationId xmlns:a16="http://schemas.microsoft.com/office/drawing/2014/main" id="{5E67D015-E6B3-453E-8DCF-8F41704639AB}"/>
              </a:ext>
            </a:extLst>
          </p:cNvPr>
          <p:cNvGraphicFramePr>
            <a:graphicFrameLocks noGrp="1"/>
          </p:cNvGraphicFramePr>
          <p:nvPr>
            <p:ph sz="quarter" idx="12"/>
          </p:nvPr>
        </p:nvGraphicFramePr>
        <p:xfrm>
          <a:off x="716931" y="1085481"/>
          <a:ext cx="8059807" cy="379688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07896659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B5561C-ACF0-42C4-B79A-2123C9638A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3408" y="345640"/>
            <a:ext cx="8229600" cy="498656"/>
          </a:xfrm>
        </p:spPr>
        <p:txBody>
          <a:bodyPr anchor="ctr">
            <a:normAutofit/>
          </a:bodyPr>
          <a:lstStyle/>
          <a:p>
            <a:r>
              <a:rPr lang="en-US"/>
              <a:t>Volunteer Procedures Check in/Check out</a:t>
            </a:r>
          </a:p>
        </p:txBody>
      </p:sp>
      <p:sp>
        <p:nvSpPr>
          <p:cNvPr id="12" name="Footer Placeholder 3">
            <a:extLst>
              <a:ext uri="{FF2B5EF4-FFF2-40B4-BE49-F238E27FC236}">
                <a16:creationId xmlns:a16="http://schemas.microsoft.com/office/drawing/2014/main" id="{F207E524-B3E8-8012-F88D-77F7CBA2846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874631" y="4882370"/>
            <a:ext cx="3835387" cy="186901"/>
          </a:xfrm>
        </p:spPr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" b="0" i="0" u="none" strike="noStrike" kern="1200" cap="none" spc="0" normalizeH="0" baseline="0" noProof="0">
                <a:ln>
                  <a:noFill/>
                </a:ln>
                <a:solidFill>
                  <a:srgbClr val="000000">
                    <a:lumMod val="60000"/>
                    <a:lumOff val="4000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©2022 Trinity Health, All Rights Reserved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6456DFB-E56A-4E99-9A83-B66801A6FD3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573392" y="4832328"/>
            <a:ext cx="406692" cy="273844"/>
          </a:xfrm>
        </p:spPr>
        <p:txBody>
          <a:bodyPr anchor="ctr">
            <a:normAutofit/>
          </a:bodyPr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fld id="{C3764404-7A53-4027-A566-894BE7C9297E}" type="slidenum">
              <a:rPr kumimoji="0" lang="en-US" sz="700" b="0" i="0" u="none" strike="noStrike" kern="1200" cap="none" spc="0" normalizeH="0" baseline="0" noProof="0" smtClean="0">
                <a:ln>
                  <a:noFill/>
                </a:ln>
                <a:solidFill>
                  <a:srgbClr val="000000">
                    <a:lumMod val="60000"/>
                    <a:lumOff val="4000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t>26</a:t>
            </a:fld>
            <a:endParaRPr kumimoji="0" lang="en-US" sz="700" b="0" i="0" u="none" strike="noStrike" kern="1200" cap="none" spc="0" normalizeH="0" baseline="0" noProof="0">
              <a:ln>
                <a:noFill/>
              </a:ln>
              <a:solidFill>
                <a:srgbClr val="000000">
                  <a:lumMod val="60000"/>
                  <a:lumOff val="40000"/>
                </a:srgbClr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graphicFrame>
        <p:nvGraphicFramePr>
          <p:cNvPr id="7" name="Content Placeholder 2">
            <a:extLst>
              <a:ext uri="{FF2B5EF4-FFF2-40B4-BE49-F238E27FC236}">
                <a16:creationId xmlns:a16="http://schemas.microsoft.com/office/drawing/2014/main" id="{7288C0E5-52C6-953F-1F39-E30AD400E7B2}"/>
              </a:ext>
            </a:extLst>
          </p:cNvPr>
          <p:cNvGraphicFramePr>
            <a:graphicFrameLocks noGrp="1"/>
          </p:cNvGraphicFramePr>
          <p:nvPr>
            <p:ph sz="quarter" idx="12"/>
          </p:nvPr>
        </p:nvGraphicFramePr>
        <p:xfrm>
          <a:off x="393408" y="999054"/>
          <a:ext cx="6556032" cy="360152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6" name="Picture 5">
            <a:extLst>
              <a:ext uri="{FF2B5EF4-FFF2-40B4-BE49-F238E27FC236}">
                <a16:creationId xmlns:a16="http://schemas.microsoft.com/office/drawing/2014/main" id="{C5B4F7EF-C38A-4BCB-8F7B-92BC86341AF5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117966" y="402028"/>
            <a:ext cx="1956095" cy="1563273"/>
          </a:xfrm>
          <a:prstGeom prst="rect">
            <a:avLst/>
          </a:prstGeom>
        </p:spPr>
      </p:pic>
      <p:pic>
        <p:nvPicPr>
          <p:cNvPr id="9" name="Picture 8" descr="Fire trucks parked in a lot&#10;&#10;Description automatically generated with medium confidence">
            <a:extLst>
              <a:ext uri="{FF2B5EF4-FFF2-40B4-BE49-F238E27FC236}">
                <a16:creationId xmlns:a16="http://schemas.microsoft.com/office/drawing/2014/main" id="{AF4D121E-234B-496A-847F-E87FEA240643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123626" y="2145193"/>
            <a:ext cx="1950435" cy="1097188"/>
          </a:xfrm>
          <a:prstGeom prst="rect">
            <a:avLst/>
          </a:prstGeom>
        </p:spPr>
      </p:pic>
      <p:pic>
        <p:nvPicPr>
          <p:cNvPr id="13" name="Content Placeholder 5">
            <a:extLst>
              <a:ext uri="{FF2B5EF4-FFF2-40B4-BE49-F238E27FC236}">
                <a16:creationId xmlns:a16="http://schemas.microsoft.com/office/drawing/2014/main" id="{9A5C3427-57A7-4087-BA2F-D4FDD44B9E17}"/>
              </a:ext>
            </a:extLst>
          </p:cNvPr>
          <p:cNvPicPr>
            <a:picLocks noChangeAspect="1"/>
          </p:cNvPicPr>
          <p:nvPr/>
        </p:nvPicPr>
        <p:blipFill rotWithShape="1">
          <a:blip r:embed="rId10"/>
          <a:srcRect t="8183" r="2" b="2"/>
          <a:stretch/>
        </p:blipFill>
        <p:spPr>
          <a:xfrm>
            <a:off x="7123626" y="3422273"/>
            <a:ext cx="1915688" cy="131919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8681587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1192C31F-FAEC-4C49-AB7F-5C13964E9338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231494" y="999054"/>
            <a:ext cx="8398602" cy="3601521"/>
          </a:xfrm>
        </p:spPr>
        <p:txBody>
          <a:bodyPr>
            <a:normAutofit lnSpcReduction="10000"/>
          </a:bodyPr>
          <a:lstStyle/>
          <a:p>
            <a:r>
              <a:rPr lang="en-US" sz="2000" dirty="0"/>
              <a:t>Main contact person for the unit or dept. where you are assigned.</a:t>
            </a:r>
          </a:p>
          <a:p>
            <a:r>
              <a:rPr lang="en-US" sz="2000" dirty="0"/>
              <a:t>The person in charge of you and responsible for your specific orientation and training</a:t>
            </a:r>
            <a:r>
              <a:rPr lang="en-US" sz="1050" b="1" i="1" dirty="0"/>
              <a:t>(although you may report weekly to other staff).</a:t>
            </a:r>
          </a:p>
          <a:p>
            <a:pPr marL="0" indent="0" algn="ctr">
              <a:buNone/>
            </a:pPr>
            <a:endParaRPr lang="en-US" sz="1200" b="1" i="1" u="sng" dirty="0">
              <a:solidFill>
                <a:srgbClr val="7030A0"/>
              </a:solidFill>
            </a:endParaRPr>
          </a:p>
          <a:p>
            <a:pPr marL="0" indent="0" algn="ctr">
              <a:buNone/>
            </a:pPr>
            <a:r>
              <a:rPr lang="en-US" sz="1200" b="1" i="1" dirty="0">
                <a:solidFill>
                  <a:srgbClr val="7030A0"/>
                </a:solidFill>
                <a:highlight>
                  <a:srgbClr val="FFFF00"/>
                </a:highlight>
              </a:rPr>
              <a:t>Please inform your liaison when you will be out of town, sick, or decide to discontinue volunteering.</a:t>
            </a:r>
          </a:p>
          <a:p>
            <a:pPr marL="0" indent="0" algn="ctr">
              <a:buNone/>
            </a:pPr>
            <a:endParaRPr lang="en-US" sz="1200" b="1" i="1" dirty="0">
              <a:solidFill>
                <a:srgbClr val="7030A0"/>
              </a:solidFill>
              <a:highlight>
                <a:srgbClr val="FFFF00"/>
              </a:highlight>
            </a:endParaRPr>
          </a:p>
          <a:p>
            <a:pPr marL="0" indent="0">
              <a:buNone/>
            </a:pPr>
            <a:r>
              <a:rPr lang="en-US" sz="1200" b="1" i="1" u="sng" dirty="0">
                <a:solidFill>
                  <a:srgbClr val="7030A0"/>
                </a:solidFill>
              </a:rPr>
              <a:t>Illness</a:t>
            </a:r>
            <a:r>
              <a:rPr lang="en-US" sz="1200" b="1" i="1" dirty="0">
                <a:solidFill>
                  <a:srgbClr val="7030A0"/>
                </a:solidFill>
              </a:rPr>
              <a:t>: If you are not feeling well, you should stay home and contact your liaison to let them know you will not be in on that day.</a:t>
            </a:r>
          </a:p>
          <a:p>
            <a:pPr marL="0" indent="0">
              <a:buNone/>
            </a:pPr>
            <a:endParaRPr lang="en-US" sz="1200" b="1" i="1" dirty="0">
              <a:solidFill>
                <a:srgbClr val="7030A0"/>
              </a:solidFill>
            </a:endParaRPr>
          </a:p>
          <a:p>
            <a:pPr marL="0" indent="0">
              <a:buNone/>
            </a:pPr>
            <a:r>
              <a:rPr lang="en-US" sz="1200" b="1" i="1" u="sng" dirty="0">
                <a:solidFill>
                  <a:srgbClr val="7030A0"/>
                </a:solidFill>
              </a:rPr>
              <a:t>Attendance</a:t>
            </a:r>
            <a:r>
              <a:rPr lang="en-US" sz="1200" b="1" i="1" dirty="0">
                <a:solidFill>
                  <a:srgbClr val="7030A0"/>
                </a:solidFill>
              </a:rPr>
              <a:t>: Be punctual and regular in attendance but if you are unable to make a shift you should let your liaison know ahead of time. Meet commitment 4 hour &amp;/or 6 -month annual serving requirement.</a:t>
            </a:r>
          </a:p>
          <a:p>
            <a:pPr marL="0" indent="0">
              <a:buNone/>
            </a:pPr>
            <a:endParaRPr lang="en-US" sz="1200" b="1" i="1" dirty="0">
              <a:solidFill>
                <a:srgbClr val="7030A0"/>
              </a:solidFill>
            </a:endParaRPr>
          </a:p>
          <a:p>
            <a:pPr marL="0" indent="0">
              <a:buNone/>
            </a:pPr>
            <a:r>
              <a:rPr lang="en-US" sz="1200" b="1" i="1" u="sng" dirty="0">
                <a:solidFill>
                  <a:srgbClr val="7030A0"/>
                </a:solidFill>
              </a:rPr>
              <a:t>Accident on Duty</a:t>
            </a:r>
            <a:r>
              <a:rPr lang="en-US" sz="1200" b="1" i="1" dirty="0">
                <a:solidFill>
                  <a:srgbClr val="7030A0"/>
                </a:solidFill>
              </a:rPr>
              <a:t>: If you witness an accident or are injured yourself report to your department liaison immediately.  An incident report will need to be completed.</a:t>
            </a:r>
          </a:p>
          <a:p>
            <a:pPr marL="0" indent="0">
              <a:buNone/>
            </a:pPr>
            <a:endParaRPr lang="en-US" sz="1800" b="1" i="1" u="sng" dirty="0">
              <a:solidFill>
                <a:srgbClr val="7030A0"/>
              </a:solidFill>
            </a:endParaRP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390E78A4-3B65-48CF-B1A4-48E9462E91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Volunteer Procedures:  Your Volunteer Liaison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7F4F435-91D6-404A-BB4F-C49AE65749B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©2022 Trinity Health, All Rights Reserved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68F5D6A-EFEB-4D73-940F-17C3D3FBE7C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89F9553-C816-6842-8939-EE75ECF7EB2B}" type="slidenum">
              <a:rPr lang="en-US" smtClean="0"/>
              <a:pPr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222629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3D53FEA4-BD05-41D7-90A9-BFE688F85C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Volunteer Procedures Dress Code Do’s &amp; Don’ts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C794062-A2FE-4551-945E-1817D9B05BD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©2022 Trinity Health, All Rights Reserved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F73C48F-3D46-4491-B876-43EB2C56738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89F9553-C816-6842-8939-EE75ECF7EB2B}" type="slidenum">
              <a:rPr lang="en-US" smtClean="0"/>
              <a:pPr/>
              <a:t>28</a:t>
            </a:fld>
            <a:endParaRPr lang="en-US"/>
          </a:p>
        </p:txBody>
      </p:sp>
      <p:graphicFrame>
        <p:nvGraphicFramePr>
          <p:cNvPr id="6" name="Content Placeholder 2">
            <a:extLst>
              <a:ext uri="{FF2B5EF4-FFF2-40B4-BE49-F238E27FC236}">
                <a16:creationId xmlns:a16="http://schemas.microsoft.com/office/drawing/2014/main" id="{E4180340-45A5-4314-83AD-35A9A767A24E}"/>
              </a:ext>
            </a:extLst>
          </p:cNvPr>
          <p:cNvGraphicFramePr>
            <a:graphicFrameLocks noGrp="1"/>
          </p:cNvGraphicFramePr>
          <p:nvPr>
            <p:ph sz="quarter" idx="12"/>
          </p:nvPr>
        </p:nvGraphicFramePr>
        <p:xfrm>
          <a:off x="393700" y="744280"/>
          <a:ext cx="7169593" cy="425302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41730679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B24B16-6BA4-4214-9163-E3CAB7F261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1677" y="852334"/>
            <a:ext cx="4314711" cy="1009604"/>
          </a:xfrm>
        </p:spPr>
        <p:txBody>
          <a:bodyPr/>
          <a:lstStyle/>
          <a:p>
            <a:r>
              <a:rPr lang="en-US" dirty="0"/>
              <a:t>Plain Language Review &amp; Safety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55FB12B-80F4-47AC-A5F8-C5CD6950411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©2022 Trinity Health, All Rights Reserved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5514D0E-DB1E-459D-9849-93E07A0EA1F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89F9553-C816-6842-8939-EE75ECF7EB2B}" type="slidenum">
              <a:rPr lang="en-US" smtClean="0"/>
              <a:pPr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147876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half" idx="1"/>
          </p:nvPr>
        </p:nvSpPr>
        <p:spPr>
          <a:xfrm>
            <a:off x="400496" y="999056"/>
            <a:ext cx="4038600" cy="3394472"/>
          </a:xfrm>
        </p:spPr>
        <p:txBody>
          <a:bodyPr>
            <a:normAutofit/>
          </a:bodyPr>
          <a:lstStyle/>
          <a:p>
            <a:endParaRPr lang="en-US" dirty="0"/>
          </a:p>
          <a:p>
            <a:endParaRPr lang="en-US" dirty="0"/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5A2A196A-FB4D-DA7E-0F40-84B9A2DE3CF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89098" y="999056"/>
            <a:ext cx="8140998" cy="3394472"/>
          </a:xfrm>
        </p:spPr>
        <p:txBody>
          <a:bodyPr/>
          <a:lstStyle/>
          <a:p>
            <a:pPr marL="0" indent="0" algn="ctr">
              <a:buNone/>
            </a:pPr>
            <a:endParaRPr lang="en-US" sz="2400" dirty="0"/>
          </a:p>
          <a:p>
            <a:pPr marL="0" indent="0" algn="ctr">
              <a:buNone/>
            </a:pPr>
            <a:r>
              <a:rPr lang="en-US" sz="2400" dirty="0"/>
              <a:t>We,</a:t>
            </a:r>
          </a:p>
          <a:p>
            <a:pPr marL="0" indent="0" algn="ctr">
              <a:buNone/>
            </a:pPr>
            <a:r>
              <a:rPr lang="en-US" sz="2400" dirty="0"/>
              <a:t>Trinity Health, serve together in the spirit of the Gospel as a compassionate and transforming healing presence within our communities.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4874631" y="4882370"/>
            <a:ext cx="3835387" cy="186901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r>
              <a:rPr lang="en-US" dirty="0"/>
              <a:t>©2023 Trinity Health, All Rights Reserved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573392" y="4832328"/>
            <a:ext cx="406692" cy="273844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489F9553-C816-6842-8939-EE75ECF7EB2B}" type="slidenum">
              <a:rPr lang="en-US" smtClean="0"/>
              <a:pPr>
                <a:spcAft>
                  <a:spcPts val="600"/>
                </a:spcAft>
              </a:pPr>
              <a:t>3</a:t>
            </a:fld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93408" y="345640"/>
            <a:ext cx="8229600" cy="498656"/>
          </a:xfrm>
        </p:spPr>
        <p:txBody>
          <a:bodyPr anchor="ctr">
            <a:normAutofit/>
          </a:bodyPr>
          <a:lstStyle/>
          <a:p>
            <a:pPr algn="ctr"/>
            <a:r>
              <a:rPr lang="en-US" dirty="0"/>
              <a:t>Trinity Health Mission Statement</a:t>
            </a:r>
          </a:p>
        </p:txBody>
      </p:sp>
    </p:spTree>
    <p:extLst>
      <p:ext uri="{BB962C8B-B14F-4D97-AF65-F5344CB8AC3E}">
        <p14:creationId xmlns:p14="http://schemas.microsoft.com/office/powerpoint/2010/main" val="2852965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1A339951-CD4C-4A65-AC45-BCC31FCF95A7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393408" y="844296"/>
            <a:ext cx="8236688" cy="3756279"/>
          </a:xfrm>
        </p:spPr>
        <p:txBody>
          <a:bodyPr/>
          <a:lstStyle/>
          <a:p>
            <a:pPr marL="0" indent="0">
              <a:buNone/>
            </a:pPr>
            <a:r>
              <a:rPr lang="en-US" sz="2000"/>
              <a:t>Hospitals use plain language for emergencies</a:t>
            </a:r>
          </a:p>
          <a:p>
            <a:pPr marL="0" indent="0" algn="ctr">
              <a:buNone/>
            </a:pPr>
            <a:r>
              <a:rPr lang="en-US" sz="2000"/>
              <a:t>The only color code is </a:t>
            </a:r>
            <a:r>
              <a:rPr lang="en-US" sz="2000">
                <a:solidFill>
                  <a:srgbClr val="00B0F0"/>
                </a:solidFill>
              </a:rPr>
              <a:t>CODE BLUE</a:t>
            </a:r>
          </a:p>
          <a:p>
            <a:endParaRPr lang="en-US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0687FF21-C1DF-4F4F-B5D4-8130860684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Plain Language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4F374F1-F031-4247-9BBE-73A7079CAF9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©2022 Trinity Health, All Rights Reserved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4094FA1-5AC2-4DC6-8CD2-20B5CA98BE2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89F9553-C816-6842-8939-EE75ECF7EB2B}" type="slidenum">
              <a:rPr lang="en-US" smtClean="0"/>
              <a:pPr/>
              <a:t>30</a:t>
            </a:fld>
            <a:endParaRPr lang="en-US"/>
          </a:p>
        </p:txBody>
      </p:sp>
      <p:graphicFrame>
        <p:nvGraphicFramePr>
          <p:cNvPr id="6" name="Content Placeholder 4">
            <a:extLst>
              <a:ext uri="{FF2B5EF4-FFF2-40B4-BE49-F238E27FC236}">
                <a16:creationId xmlns:a16="http://schemas.microsoft.com/office/drawing/2014/main" id="{C9AC88D9-F178-447D-906F-940A35C819E4}"/>
              </a:ext>
            </a:extLst>
          </p:cNvPr>
          <p:cNvGraphicFramePr>
            <a:graphicFrameLocks/>
          </p:cNvGraphicFramePr>
          <p:nvPr>
            <p:custDataLst>
              <p:tags r:id="rId1"/>
            </p:custDataLst>
          </p:nvPr>
        </p:nvGraphicFramePr>
        <p:xfrm>
          <a:off x="393408" y="1651287"/>
          <a:ext cx="8316610" cy="2999330"/>
        </p:xfrm>
        <a:graphic>
          <a:graphicData uri="http://schemas.openxmlformats.org/drawingml/2006/table">
            <a:tbl>
              <a:tblPr firstRow="1" firstCol="1" bandRow="1">
                <a:tableStyleId>{21E4AEA4-8DFA-4A89-87EB-49C32662AFE0}</a:tableStyleId>
              </a:tblPr>
              <a:tblGrid>
                <a:gridCol w="3277444">
                  <a:extLst>
                    <a:ext uri="{9D8B030D-6E8A-4147-A177-3AD203B41FA5}">
                      <a16:colId xmlns:a16="http://schemas.microsoft.com/office/drawing/2014/main" val="2663194539"/>
                    </a:ext>
                  </a:extLst>
                </a:gridCol>
                <a:gridCol w="5039166">
                  <a:extLst>
                    <a:ext uri="{9D8B030D-6E8A-4147-A177-3AD203B41FA5}">
                      <a16:colId xmlns:a16="http://schemas.microsoft.com/office/drawing/2014/main" val="911566044"/>
                    </a:ext>
                  </a:extLst>
                </a:gridCol>
              </a:tblGrid>
              <a:tr h="245931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Event</a:t>
                      </a:r>
                      <a:endParaRPr lang="en-US" sz="1400">
                        <a:solidFill>
                          <a:srgbClr val="66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7144" marR="7144" marT="7144" marB="7144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Overhead Announcement "Your attention please..." </a:t>
                      </a:r>
                      <a:endParaRPr lang="en-US" sz="1400">
                        <a:solidFill>
                          <a:srgbClr val="66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7144" marR="7144" marT="7144" marB="7144"/>
                </a:tc>
                <a:extLst>
                  <a:ext uri="{0D108BD9-81ED-4DB2-BD59-A6C34878D82A}">
                    <a16:rowId xmlns:a16="http://schemas.microsoft.com/office/drawing/2014/main" val="1254084039"/>
                  </a:ext>
                </a:extLst>
              </a:tr>
              <a:tr h="396858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>
                          <a:effectLst/>
                        </a:rPr>
                        <a:t>Disaster </a:t>
                      </a:r>
                      <a:endParaRPr lang="en-US" sz="1400" b="0">
                        <a:solidFill>
                          <a:srgbClr val="66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7144" marR="7144" marT="7144" marB="7144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"[Ministry] is responding to a(n) [specific] disaster. More information to follow." </a:t>
                      </a:r>
                      <a:endParaRPr lang="en-US" sz="1400">
                        <a:solidFill>
                          <a:srgbClr val="66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7144" marR="7144" marT="7144" marB="7144"/>
                </a:tc>
                <a:extLst>
                  <a:ext uri="{0D108BD9-81ED-4DB2-BD59-A6C34878D82A}">
                    <a16:rowId xmlns:a16="http://schemas.microsoft.com/office/drawing/2014/main" val="3357747957"/>
                  </a:ext>
                </a:extLst>
              </a:tr>
              <a:tr h="224362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>
                          <a:effectLst/>
                        </a:rPr>
                        <a:t>Fire Alarm </a:t>
                      </a:r>
                      <a:endParaRPr lang="en-US" sz="1400" b="0">
                        <a:solidFill>
                          <a:srgbClr val="66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7144" marR="7144" marT="7144" marB="7144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"There is a fire alarm activation in[floor/unit/department]"</a:t>
                      </a:r>
                      <a:endParaRPr lang="en-US" sz="1400">
                        <a:solidFill>
                          <a:srgbClr val="66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7144" marR="7144" marT="7144" marB="7144"/>
                </a:tc>
                <a:extLst>
                  <a:ext uri="{0D108BD9-81ED-4DB2-BD59-A6C34878D82A}">
                    <a16:rowId xmlns:a16="http://schemas.microsoft.com/office/drawing/2014/main" val="2020641108"/>
                  </a:ext>
                </a:extLst>
              </a:tr>
              <a:tr h="220919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>
                          <a:effectLst/>
                        </a:rPr>
                        <a:t>Code Blue </a:t>
                      </a:r>
                      <a:endParaRPr lang="en-US" sz="1400" b="0">
                        <a:solidFill>
                          <a:srgbClr val="66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7144" marR="7144" marT="7144" marB="7144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"There is a Code Blue in [floor/unit]" </a:t>
                      </a:r>
                      <a:endParaRPr lang="en-US" sz="1400">
                        <a:solidFill>
                          <a:srgbClr val="66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7144" marR="7144" marT="7144" marB="7144"/>
                </a:tc>
                <a:extLst>
                  <a:ext uri="{0D108BD9-81ED-4DB2-BD59-A6C34878D82A}">
                    <a16:rowId xmlns:a16="http://schemas.microsoft.com/office/drawing/2014/main" val="3841822939"/>
                  </a:ext>
                </a:extLst>
              </a:tr>
              <a:tr h="220919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>
                          <a:effectLst/>
                        </a:rPr>
                        <a:t>Medical Emergency</a:t>
                      </a:r>
                      <a:endParaRPr lang="en-US" sz="1400" b="0">
                        <a:solidFill>
                          <a:srgbClr val="66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7144" marR="7144" marT="7144" marB="7144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"There is a medical emergency on [floor/unit/dept]" </a:t>
                      </a:r>
                      <a:endParaRPr lang="en-US" sz="1400">
                        <a:solidFill>
                          <a:srgbClr val="66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7144" marR="7144" marT="7144" marB="7144"/>
                </a:tc>
                <a:extLst>
                  <a:ext uri="{0D108BD9-81ED-4DB2-BD59-A6C34878D82A}">
                    <a16:rowId xmlns:a16="http://schemas.microsoft.com/office/drawing/2014/main" val="2193399922"/>
                  </a:ext>
                </a:extLst>
              </a:tr>
              <a:tr h="220919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>
                          <a:effectLst/>
                        </a:rPr>
                        <a:t>Rapid Response</a:t>
                      </a:r>
                      <a:endParaRPr lang="en-US" sz="1400" b="0">
                        <a:solidFill>
                          <a:srgbClr val="66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7144" marR="7144" marT="7144" marB="7144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"There is a rapid response needed in [floor/unit]" </a:t>
                      </a:r>
                      <a:endParaRPr lang="en-US" sz="1400">
                        <a:solidFill>
                          <a:srgbClr val="66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7144" marR="7144" marT="7144" marB="7144"/>
                </a:tc>
                <a:extLst>
                  <a:ext uri="{0D108BD9-81ED-4DB2-BD59-A6C34878D82A}">
                    <a16:rowId xmlns:a16="http://schemas.microsoft.com/office/drawing/2014/main" val="771964308"/>
                  </a:ext>
                </a:extLst>
              </a:tr>
              <a:tr h="396858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>
                          <a:effectLst/>
                        </a:rPr>
                        <a:t>Severe Weather Event </a:t>
                      </a:r>
                      <a:endParaRPr lang="en-US" sz="1400" b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7144" marR="7144" marT="7144" marB="7144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"There is a [severe weather event] [watch/warning] in effect until [time]"</a:t>
                      </a:r>
                      <a:endParaRPr lang="en-US" sz="1400">
                        <a:solidFill>
                          <a:srgbClr val="66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7144" marR="7144" marT="7144" marB="7144"/>
                </a:tc>
                <a:extLst>
                  <a:ext uri="{0D108BD9-81ED-4DB2-BD59-A6C34878D82A}">
                    <a16:rowId xmlns:a16="http://schemas.microsoft.com/office/drawing/2014/main" val="1434210024"/>
                  </a:ext>
                </a:extLst>
              </a:tr>
              <a:tr h="244381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>
                          <a:effectLst/>
                        </a:rPr>
                        <a:t>Missing infant or child and description </a:t>
                      </a:r>
                      <a:endParaRPr lang="en-US" sz="1400" b="0">
                        <a:solidFill>
                          <a:srgbClr val="66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7144" marR="7144" marT="7144" marB="7144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"There is a missing [child/infant]. [Description]" </a:t>
                      </a:r>
                      <a:endParaRPr lang="en-US" sz="1400">
                        <a:solidFill>
                          <a:srgbClr val="66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7144" marR="7144" marT="7144" marB="7144"/>
                </a:tc>
                <a:extLst>
                  <a:ext uri="{0D108BD9-81ED-4DB2-BD59-A6C34878D82A}">
                    <a16:rowId xmlns:a16="http://schemas.microsoft.com/office/drawing/2014/main" val="3907506460"/>
                  </a:ext>
                </a:extLst>
              </a:tr>
              <a:tr h="244381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>
                          <a:effectLst/>
                        </a:rPr>
                        <a:t>Missing patient and description </a:t>
                      </a:r>
                      <a:endParaRPr lang="en-US" sz="1400" b="0">
                        <a:solidFill>
                          <a:srgbClr val="66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7144" marR="7144" marT="7144" marB="7144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"There is a missing patient. [Description]." </a:t>
                      </a:r>
                      <a:endParaRPr lang="en-US" sz="1400">
                        <a:solidFill>
                          <a:srgbClr val="66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7144" marR="7144" marT="7144" marB="7144"/>
                </a:tc>
                <a:extLst>
                  <a:ext uri="{0D108BD9-81ED-4DB2-BD59-A6C34878D82A}">
                    <a16:rowId xmlns:a16="http://schemas.microsoft.com/office/drawing/2014/main" val="2200300108"/>
                  </a:ext>
                </a:extLst>
              </a:tr>
              <a:tr h="244381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>
                          <a:effectLst/>
                        </a:rPr>
                        <a:t>Security assistance required and location</a:t>
                      </a:r>
                      <a:endParaRPr lang="en-US" sz="1400" b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7144" marR="7144" marT="7144" marB="7144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</a:pPr>
                      <a:r>
                        <a:rPr lang="en-US" sz="1400">
                          <a:effectLst/>
                        </a:rPr>
                        <a:t>"Security assistance is required in [location]" </a:t>
                      </a:r>
                      <a:endParaRPr lang="en-US" sz="14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7144" marR="7144" marT="7144" marB="7144"/>
                </a:tc>
                <a:extLst>
                  <a:ext uri="{0D108BD9-81ED-4DB2-BD59-A6C34878D82A}">
                    <a16:rowId xmlns:a16="http://schemas.microsoft.com/office/drawing/2014/main" val="681316251"/>
                  </a:ext>
                </a:extLst>
              </a:tr>
              <a:tr h="220919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>
                          <a:effectLst/>
                        </a:rPr>
                        <a:t>Active Shooter and location </a:t>
                      </a:r>
                      <a:endParaRPr lang="en-US" sz="1400" b="0">
                        <a:solidFill>
                          <a:srgbClr val="66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7144" marR="7144" marT="7144" marB="7144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"There is an active shooter in [location]" </a:t>
                      </a:r>
                      <a:endParaRPr lang="en-US" sz="1400">
                        <a:solidFill>
                          <a:srgbClr val="66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7144" marR="7144" marT="7144" marB="7144"/>
                </a:tc>
                <a:extLst>
                  <a:ext uri="{0D108BD9-81ED-4DB2-BD59-A6C34878D82A}">
                    <a16:rowId xmlns:a16="http://schemas.microsoft.com/office/drawing/2014/main" val="30031083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4959920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4A4507D4-7506-4EA6-96AE-4F53C26D7955}"/>
              </a:ext>
            </a:extLst>
          </p:cNvPr>
          <p:cNvSpPr>
            <a:spLocks noGrp="1"/>
          </p:cNvSpPr>
          <p:nvPr>
            <p:ph sz="quarter" idx="12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/>
              <a:t>At Fire Scene, use R.A.C.E. to guide your actions:</a:t>
            </a:r>
          </a:p>
          <a:p>
            <a:pPr lvl="1"/>
            <a:r>
              <a:rPr lang="en-US">
                <a:solidFill>
                  <a:srgbClr val="FF0000"/>
                </a:solidFill>
              </a:rPr>
              <a:t>R</a:t>
            </a:r>
            <a:r>
              <a:rPr lang="en-US"/>
              <a:t>escue</a:t>
            </a:r>
          </a:p>
          <a:p>
            <a:pPr lvl="1"/>
            <a:r>
              <a:rPr lang="en-US">
                <a:solidFill>
                  <a:srgbClr val="FF0000"/>
                </a:solidFill>
              </a:rPr>
              <a:t>A</a:t>
            </a:r>
            <a:r>
              <a:rPr lang="en-US"/>
              <a:t>larm</a:t>
            </a:r>
          </a:p>
          <a:p>
            <a:pPr lvl="1"/>
            <a:r>
              <a:rPr lang="en-US">
                <a:solidFill>
                  <a:srgbClr val="FF0000"/>
                </a:solidFill>
              </a:rPr>
              <a:t>C</a:t>
            </a:r>
            <a:r>
              <a:rPr lang="en-US"/>
              <a:t>lose doors</a:t>
            </a:r>
          </a:p>
          <a:p>
            <a:pPr lvl="1"/>
            <a:r>
              <a:rPr lang="en-US">
                <a:solidFill>
                  <a:srgbClr val="FF0000"/>
                </a:solidFill>
              </a:rPr>
              <a:t>E</a:t>
            </a:r>
            <a:r>
              <a:rPr lang="en-US"/>
              <a:t>xtinguish / Evacuate</a:t>
            </a:r>
          </a:p>
          <a:p>
            <a:r>
              <a:rPr lang="en-US"/>
              <a:t>Also be sure to:</a:t>
            </a:r>
          </a:p>
          <a:p>
            <a:pPr lvl="1"/>
            <a:r>
              <a:rPr lang="en-US"/>
              <a:t>Reassure patients</a:t>
            </a:r>
          </a:p>
          <a:p>
            <a:pPr lvl="1"/>
            <a:r>
              <a:rPr lang="en-US"/>
              <a:t>Close doors</a:t>
            </a:r>
          </a:p>
          <a:p>
            <a:pPr lvl="1"/>
            <a:r>
              <a:rPr lang="en-US"/>
              <a:t>Clear hallways</a:t>
            </a:r>
          </a:p>
          <a:p>
            <a:endParaRPr lang="en-US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586DD7FD-D8B8-42BA-B32D-7B7E722254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What to do in a Fire Alarm Activation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4DC5C7B-2F60-4BDF-A164-42D96B8E9C7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©2022 Trinity Health, All Rights Reserved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3DBD645-7CD7-46FC-984D-91BFEAC8B27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89F9553-C816-6842-8939-EE75ECF7EB2B}" type="slidenum">
              <a:rPr lang="en-US" smtClean="0"/>
              <a:pPr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8885121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AC0BF6D7-2B04-4FFD-AF6F-E1D8570FFAF0}"/>
              </a:ext>
            </a:extLst>
          </p:cNvPr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r>
              <a:rPr lang="en-US"/>
              <a:t>DO NOT use elevators</a:t>
            </a:r>
          </a:p>
          <a:p>
            <a:r>
              <a:rPr lang="en-US"/>
              <a:t>MOVE EQUIPMENT on wheels in the hallways to one side (or to alcoves)</a:t>
            </a:r>
          </a:p>
          <a:p>
            <a:r>
              <a:rPr lang="en-US"/>
              <a:t>Make sure exits, extinguishers, and fire pull stations are not blocked </a:t>
            </a:r>
          </a:p>
          <a:p>
            <a:r>
              <a:rPr lang="en-US"/>
              <a:t>Remember: Never store items above 18’’ from the sprinkler head or below ceilings in rooms without sprinklers 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13D4FC5E-36E2-4BFF-B32C-4964B66B85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In a Fire Alarm Activation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5BC4256-FF34-49FD-A121-21C2628F58C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©2022 Trinity Health, All Rights Reserved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9267BF6-D98C-4222-B0D8-DF9E6BAB13D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89F9553-C816-6842-8939-EE75ECF7EB2B}" type="slidenum">
              <a:rPr lang="en-US" smtClean="0"/>
              <a:pPr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3949409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11246ADA-DC7B-0DFF-8A98-0B3DD6E6233C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r>
              <a:rPr lang="en-US" i="1" dirty="0"/>
              <a:t>Due to liability, you may not physically assist a person into a wheelchair.  </a:t>
            </a:r>
          </a:p>
          <a:p>
            <a:endParaRPr lang="en-US" i="1" dirty="0"/>
          </a:p>
          <a:p>
            <a:r>
              <a:rPr lang="en-US" i="1" dirty="0"/>
              <a:t>If you push a wheelchair to a person, lock the brakes and allow a family member to assist them into the chair.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042A238-AA7A-3720-05BC-B891662DE07B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i="1" dirty="0"/>
              <a:t>Do not go outside to a vehicle  to help a person into a wheelchair.</a:t>
            </a:r>
          </a:p>
          <a:p>
            <a:endParaRPr lang="en-US" i="1" dirty="0"/>
          </a:p>
          <a:p>
            <a:r>
              <a:rPr lang="en-US" i="1" dirty="0"/>
              <a:t>Ask for help from a colleague or call security at 2-3344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FB6F81F-FC93-6E6C-AD7D-07901EAD5D9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©2023 Trinity Health, All Rights Reserved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CFAED63-BB67-23EA-B3DF-8AD4C8DBD72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89F9553-C816-6842-8939-EE75ECF7EB2B}" type="slidenum">
              <a:rPr lang="en-US" smtClean="0"/>
              <a:pPr/>
              <a:t>33</a:t>
            </a:fld>
            <a:endParaRPr lang="en-US" dirty="0"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8ACAF33A-37E7-204F-63E6-60CEEABC9E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Wheel Chair 101: Transporting Procedure</a:t>
            </a:r>
          </a:p>
        </p:txBody>
      </p:sp>
    </p:spTree>
    <p:extLst>
      <p:ext uri="{BB962C8B-B14F-4D97-AF65-F5344CB8AC3E}">
        <p14:creationId xmlns:p14="http://schemas.microsoft.com/office/powerpoint/2010/main" val="1168667201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B24B16-6BA4-4214-9163-E3CAB7F261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1677" y="852334"/>
            <a:ext cx="4314711" cy="1009604"/>
          </a:xfrm>
        </p:spPr>
        <p:txBody>
          <a:bodyPr/>
          <a:lstStyle/>
          <a:p>
            <a:r>
              <a:rPr lang="en-US" dirty="0"/>
              <a:t>Confidentiality &amp; Privacy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55FB12B-80F4-47AC-A5F8-C5CD6950411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©2022 Trinity Health, All Rights Reserved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5514D0E-DB1E-459D-9849-93E07A0EA1F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89F9553-C816-6842-8939-EE75ECF7EB2B}" type="slidenum">
              <a:rPr lang="en-US" smtClean="0"/>
              <a:pPr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6975815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1DCDB0E3-A574-B896-0EBD-1ED4FCA9D377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/>
              <a:t>Treat all information patients share as confidential.</a:t>
            </a:r>
          </a:p>
          <a:p>
            <a:r>
              <a:rPr lang="en-US" dirty="0"/>
              <a:t>Do not ask about diagnosis or treatment plans.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0D9982A-85A9-C210-AB59-DBDEC51CEE70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/>
              <a:t>Never read a patient’s medical chart. </a:t>
            </a:r>
          </a:p>
          <a:p>
            <a:endParaRPr lang="en-US" dirty="0"/>
          </a:p>
          <a:p>
            <a:r>
              <a:rPr lang="en-US" dirty="0"/>
              <a:t>All verbal discussions related to a patients care should not be discussed in public areas.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E428581-BA4E-7C39-808E-14EC5440BC9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©2023 Trinity Health, All Rights Reserved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B40E415-95BF-BBE8-6C89-600A524BE70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89F9553-C816-6842-8939-EE75ECF7EB2B}" type="slidenum">
              <a:rPr lang="en-US" smtClean="0"/>
              <a:pPr/>
              <a:t>35</a:t>
            </a:fld>
            <a:endParaRPr lang="en-US" dirty="0"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2ADE38A2-F5C7-2B3F-8914-28203ACCCB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Confidentiality and HIPPA</a:t>
            </a:r>
          </a:p>
        </p:txBody>
      </p:sp>
    </p:spTree>
    <p:extLst>
      <p:ext uri="{BB962C8B-B14F-4D97-AF65-F5344CB8AC3E}">
        <p14:creationId xmlns:p14="http://schemas.microsoft.com/office/powerpoint/2010/main" val="166951162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493534" y="1143000"/>
            <a:ext cx="5045289" cy="505278"/>
          </a:xfrm>
        </p:spPr>
        <p:txBody>
          <a:bodyPr>
            <a:normAutofit fontScale="90000"/>
          </a:bodyPr>
          <a:lstStyle/>
          <a:p>
            <a:r>
              <a:rPr lang="en-US" b="1" dirty="0"/>
              <a:t>Thank you for your service!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570007" y="1648278"/>
            <a:ext cx="2743200" cy="11661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1575"/>
              </a:lnSpc>
              <a:spcAft>
                <a:spcPts val="450"/>
              </a:spcAft>
            </a:pPr>
            <a:r>
              <a:rPr lang="en-US" sz="1200" dirty="0">
                <a:solidFill>
                  <a:schemeClr val="tx2"/>
                </a:solidFill>
                <a:latin typeface="Libre Baskerville" panose="020B0604020202020204" charset="0"/>
              </a:rPr>
              <a:t>Please return to the website Resources Center and submit your volunteer annual refresher acknowledgement form.</a:t>
            </a:r>
          </a:p>
          <a:p>
            <a:pPr>
              <a:lnSpc>
                <a:spcPts val="1575"/>
              </a:lnSpc>
              <a:spcAft>
                <a:spcPts val="450"/>
              </a:spcAft>
            </a:pPr>
            <a:endParaRPr lang="en-US" sz="1200" dirty="0">
              <a:solidFill>
                <a:srgbClr val="443D3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985178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half" idx="1"/>
          </p:nvPr>
        </p:nvSpPr>
        <p:spPr>
          <a:xfrm>
            <a:off x="400496" y="999056"/>
            <a:ext cx="4038600" cy="3394472"/>
          </a:xfrm>
        </p:spPr>
        <p:txBody>
          <a:bodyPr>
            <a:normAutofit/>
          </a:bodyPr>
          <a:lstStyle/>
          <a:p>
            <a:endParaRPr lang="en-US" dirty="0"/>
          </a:p>
          <a:p>
            <a:endParaRPr lang="en-US" dirty="0"/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5A2A196A-FB4D-DA7E-0F40-84B9A2DE3CF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89098" y="999056"/>
            <a:ext cx="8140998" cy="3394472"/>
          </a:xfrm>
        </p:spPr>
        <p:txBody>
          <a:bodyPr/>
          <a:lstStyle/>
          <a:p>
            <a:pPr marL="0" indent="0" algn="ctr">
              <a:buNone/>
            </a:pPr>
            <a:endParaRPr lang="en-US" sz="2400" dirty="0"/>
          </a:p>
          <a:p>
            <a:pPr marL="0" indent="0" algn="ctr">
              <a:buNone/>
            </a:pPr>
            <a:r>
              <a:rPr lang="en-US" sz="2400" dirty="0"/>
              <a:t>We, provide comfort, support, and security measures to our patients, families, visitors, and colleagues.</a:t>
            </a:r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sz="2400" dirty="0"/>
              <a:t>Why is this important?</a:t>
            </a:r>
          </a:p>
          <a:p>
            <a:pPr marL="0" indent="0" algn="ctr">
              <a:buNone/>
            </a:pPr>
            <a:r>
              <a:rPr lang="en-US" dirty="0"/>
              <a:t>How is this applied?</a:t>
            </a:r>
            <a:endParaRPr lang="en-US" sz="24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4874631" y="4882370"/>
            <a:ext cx="3835387" cy="186901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r>
              <a:rPr lang="en-US" dirty="0"/>
              <a:t>©2023 Trinity Health, All Rights Reserved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573392" y="4832328"/>
            <a:ext cx="406692" cy="273844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489F9553-C816-6842-8939-EE75ECF7EB2B}" type="slidenum">
              <a:rPr lang="en-US" smtClean="0"/>
              <a:pPr>
                <a:spcAft>
                  <a:spcPts val="600"/>
                </a:spcAft>
              </a:pPr>
              <a:t>4</a:t>
            </a:fld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93408" y="345640"/>
            <a:ext cx="8229600" cy="498656"/>
          </a:xfrm>
        </p:spPr>
        <p:txBody>
          <a:bodyPr anchor="ctr">
            <a:normAutofit/>
          </a:bodyPr>
          <a:lstStyle/>
          <a:p>
            <a:pPr algn="ctr"/>
            <a:r>
              <a:rPr lang="en-US" dirty="0"/>
              <a:t>Volunteer Services Mission Statement</a:t>
            </a:r>
          </a:p>
        </p:txBody>
      </p:sp>
    </p:spTree>
    <p:extLst>
      <p:ext uri="{BB962C8B-B14F-4D97-AF65-F5344CB8AC3E}">
        <p14:creationId xmlns:p14="http://schemas.microsoft.com/office/powerpoint/2010/main" val="303261510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Content Placeholder 17"/>
          <p:cNvSpPr>
            <a:spLocks noGrp="1"/>
          </p:cNvSpPr>
          <p:nvPr>
            <p:ph sz="quarter" idx="12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2000" i="1" dirty="0">
                <a:solidFill>
                  <a:srgbClr val="7030A0"/>
                </a:solidFill>
              </a:rPr>
              <a:t>By moving with intention and applying our “Core Values” of……..</a:t>
            </a:r>
          </a:p>
          <a:p>
            <a:endParaRPr lang="en-US" sz="2000" dirty="0"/>
          </a:p>
          <a:p>
            <a:r>
              <a:rPr lang="en-US" sz="2000" dirty="0"/>
              <a:t>Reverence</a:t>
            </a:r>
          </a:p>
          <a:p>
            <a:r>
              <a:rPr lang="en-US" sz="2000" dirty="0"/>
              <a:t>Justice</a:t>
            </a:r>
          </a:p>
          <a:p>
            <a:r>
              <a:rPr lang="en-US" sz="2000" dirty="0"/>
              <a:t>Integrity</a:t>
            </a:r>
          </a:p>
          <a:p>
            <a:r>
              <a:rPr lang="en-US" sz="2000" dirty="0"/>
              <a:t>Safety</a:t>
            </a:r>
          </a:p>
          <a:p>
            <a:r>
              <a:rPr lang="en-US" sz="2000" dirty="0"/>
              <a:t>Stewardship</a:t>
            </a:r>
          </a:p>
          <a:p>
            <a:r>
              <a:rPr lang="en-US" sz="2000" dirty="0"/>
              <a:t>Commitment to those that are poor</a:t>
            </a: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do you live our mission in your volunteer role?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dirty="0"/>
              <a:t>©2023 Trinity Health, All Rights Reserved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89F9553-C816-6842-8939-EE75ECF7EB2B}" type="slidenum">
              <a:rPr lang="en-US" smtClean="0"/>
              <a:pPr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9784700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2"/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endParaRPr lang="en-US" sz="2400" b="1" u="sng" dirty="0">
              <a:latin typeface="Agency FB" panose="020B0503020202020204" pitchFamily="34" charset="0"/>
            </a:endParaRPr>
          </a:p>
          <a:p>
            <a:pPr marL="0" indent="0">
              <a:buNone/>
            </a:pPr>
            <a:r>
              <a:rPr lang="en-US" sz="2400" b="1" u="sng" dirty="0">
                <a:latin typeface="Agency FB" panose="020B0503020202020204" pitchFamily="34" charset="0"/>
              </a:rPr>
              <a:t>Commitment To Those Who Are Poor:</a:t>
            </a:r>
            <a:r>
              <a:rPr lang="en-US" sz="2400" b="1" dirty="0">
                <a:latin typeface="Agency FB" panose="020B0503020202020204" pitchFamily="34" charset="0"/>
              </a:rPr>
              <a:t>  </a:t>
            </a:r>
            <a:r>
              <a:rPr lang="en-US" sz="2000" dirty="0">
                <a:latin typeface="Agency FB" panose="020B0503020202020204" pitchFamily="34" charset="0"/>
              </a:rPr>
              <a:t>We stand with and serve those who are poor, especially those most vulnerable</a:t>
            </a:r>
            <a:r>
              <a:rPr lang="en-US" sz="2400" dirty="0"/>
              <a:t>. </a:t>
            </a:r>
            <a:r>
              <a:rPr lang="en-US" sz="2400" dirty="0">
                <a:solidFill>
                  <a:srgbClr val="00B050"/>
                </a:solidFill>
                <a:latin typeface="Agency FB" panose="020B0503020202020204" pitchFamily="34" charset="0"/>
              </a:rPr>
              <a:t> </a:t>
            </a:r>
            <a:br>
              <a:rPr lang="en-US" sz="2400" dirty="0">
                <a:solidFill>
                  <a:srgbClr val="00B050"/>
                </a:solidFill>
                <a:latin typeface="Agency FB" panose="020B0503020202020204" pitchFamily="34" charset="0"/>
              </a:rPr>
            </a:br>
            <a:r>
              <a:rPr lang="en-US" sz="1600" i="1" dirty="0">
                <a:solidFill>
                  <a:srgbClr val="002060"/>
                </a:solidFill>
                <a:latin typeface="Agency FB" panose="020B0503020202020204" pitchFamily="34" charset="0"/>
              </a:rPr>
              <a:t>Move to help those in need and provide comfort.</a:t>
            </a:r>
            <a:br>
              <a:rPr lang="en-US" sz="2400" i="1" dirty="0">
                <a:solidFill>
                  <a:srgbClr val="002060"/>
                </a:solidFill>
                <a:latin typeface="Agency FB" panose="020B0503020202020204" pitchFamily="34" charset="0"/>
              </a:rPr>
            </a:br>
            <a:r>
              <a:rPr lang="en-US" sz="2400" b="1" u="sng" dirty="0">
                <a:latin typeface="Agency FB" panose="020B0503020202020204" pitchFamily="34" charset="0"/>
              </a:rPr>
              <a:t>Stewardship:</a:t>
            </a:r>
            <a:r>
              <a:rPr lang="en-US" sz="2400" dirty="0">
                <a:solidFill>
                  <a:srgbClr val="00B050"/>
                </a:solidFill>
                <a:latin typeface="Agency FB" panose="020B0503020202020204" pitchFamily="34" charset="0"/>
              </a:rPr>
              <a:t> </a:t>
            </a:r>
            <a:r>
              <a:rPr lang="en-US" sz="2000" dirty="0">
                <a:latin typeface="Agency FB" panose="020B0503020202020204" pitchFamily="34" charset="0"/>
              </a:rPr>
              <a:t>We honor and hold ourselves accountable for the human, financial, and natural resources entrusted to our care</a:t>
            </a:r>
            <a:r>
              <a:rPr lang="en-US" sz="2400" dirty="0">
                <a:latin typeface="Agency FB" panose="020B0503020202020204" pitchFamily="34" charset="0"/>
              </a:rPr>
              <a:t>.</a:t>
            </a:r>
            <a:r>
              <a:rPr lang="en-US" sz="2400" dirty="0">
                <a:solidFill>
                  <a:srgbClr val="00B050"/>
                </a:solidFill>
                <a:latin typeface="Agency FB" panose="020B0503020202020204" pitchFamily="34" charset="0"/>
              </a:rPr>
              <a:t> </a:t>
            </a:r>
            <a:br>
              <a:rPr lang="en-US" sz="2400" dirty="0">
                <a:solidFill>
                  <a:srgbClr val="00B050"/>
                </a:solidFill>
                <a:latin typeface="Agency FB" panose="020B0503020202020204" pitchFamily="34" charset="0"/>
              </a:rPr>
            </a:br>
            <a:r>
              <a:rPr lang="en-US" sz="2400" dirty="0">
                <a:solidFill>
                  <a:srgbClr val="00B050"/>
                </a:solidFill>
                <a:latin typeface="Agency FB" panose="020B0503020202020204" pitchFamily="34" charset="0"/>
              </a:rPr>
              <a:t> </a:t>
            </a:r>
            <a:r>
              <a:rPr lang="en-US" sz="1600" i="1" dirty="0">
                <a:solidFill>
                  <a:srgbClr val="002060"/>
                </a:solidFill>
                <a:latin typeface="Agency FB" panose="020B0503020202020204" pitchFamily="34" charset="0"/>
              </a:rPr>
              <a:t>Move with an owner’s mind and servant’s heart.</a:t>
            </a:r>
            <a:br>
              <a:rPr lang="en-US" sz="2400" i="1" dirty="0">
                <a:solidFill>
                  <a:srgbClr val="002060"/>
                </a:solidFill>
                <a:latin typeface="Agency FB" panose="020B0503020202020204" pitchFamily="34" charset="0"/>
              </a:rPr>
            </a:br>
            <a:r>
              <a:rPr lang="en-US" sz="2400" b="1" u="sng" dirty="0">
                <a:latin typeface="Agency FB" panose="020B0503020202020204" pitchFamily="34" charset="0"/>
              </a:rPr>
              <a:t>Safety: </a:t>
            </a:r>
            <a:r>
              <a:rPr lang="en-US" sz="1400" b="1" dirty="0"/>
              <a:t>  </a:t>
            </a:r>
            <a:r>
              <a:rPr lang="en-US" sz="2000" dirty="0">
                <a:latin typeface="Agency FB" panose="020B0503020202020204" pitchFamily="34" charset="0"/>
              </a:rPr>
              <a:t>We embrace a culture that prevents harm and nurtures a healing, safe environment for all.  </a:t>
            </a:r>
            <a:r>
              <a:rPr lang="en-US" sz="1600" b="1" i="1" dirty="0">
                <a:solidFill>
                  <a:schemeClr val="tx1"/>
                </a:solidFill>
                <a:latin typeface="Agency FB" panose="020B0503020202020204" pitchFamily="34" charset="0"/>
              </a:rPr>
              <a:t>Move safely in all of your tasks.</a:t>
            </a:r>
            <a:br>
              <a:rPr lang="en-US" sz="1600" b="1" i="1" dirty="0">
                <a:solidFill>
                  <a:schemeClr val="tx1"/>
                </a:solidFill>
                <a:latin typeface="Agency FB" panose="020B0503020202020204" pitchFamily="34" charset="0"/>
              </a:rPr>
            </a:br>
            <a:endParaRPr lang="en-US" sz="20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i="1" dirty="0"/>
              <a:t>Volunteers in movement……Core Values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4874631" y="4882394"/>
            <a:ext cx="3835387" cy="186901"/>
          </a:xfrm>
        </p:spPr>
        <p:txBody>
          <a:bodyPr/>
          <a:lstStyle/>
          <a:p>
            <a:r>
              <a:rPr lang="en-US" dirty="0"/>
              <a:t>©2023 Trinity Health, All Rights Reserved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89F9553-C816-6842-8939-EE75ECF7EB2B}" type="slidenum">
              <a:rPr lang="en-US" smtClean="0"/>
              <a:pPr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8050707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2"/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endParaRPr lang="en-US" sz="2400" b="1" u="sng" dirty="0">
              <a:latin typeface="Agency FB" panose="020B0503020202020204" pitchFamily="34" charset="0"/>
            </a:endParaRPr>
          </a:p>
          <a:p>
            <a:pPr marL="0" indent="0">
              <a:buNone/>
            </a:pPr>
            <a:r>
              <a:rPr lang="en-US" sz="2400" b="1" u="sng" dirty="0">
                <a:latin typeface="Agency FB" panose="020B0503020202020204" pitchFamily="34" charset="0"/>
              </a:rPr>
              <a:t>Reverence:</a:t>
            </a:r>
            <a:r>
              <a:rPr lang="en-US" sz="2400" dirty="0">
                <a:latin typeface="Agency FB" panose="020B0503020202020204" pitchFamily="34" charset="0"/>
              </a:rPr>
              <a:t> </a:t>
            </a:r>
            <a:r>
              <a:rPr lang="en-US" sz="2000" dirty="0">
                <a:latin typeface="Agency FB" panose="020B0503020202020204" pitchFamily="34" charset="0"/>
              </a:rPr>
              <a:t>We honor the sacredness and dignity of every person. </a:t>
            </a:r>
            <a:br>
              <a:rPr lang="en-US" sz="2400" dirty="0">
                <a:latin typeface="Agency FB" panose="020B0503020202020204" pitchFamily="34" charset="0"/>
              </a:rPr>
            </a:br>
            <a:r>
              <a:rPr lang="en-US" sz="1600" i="1" dirty="0">
                <a:solidFill>
                  <a:schemeClr val="accent1"/>
                </a:solidFill>
                <a:latin typeface="Agency FB" panose="020B0503020202020204" pitchFamily="34" charset="0"/>
              </a:rPr>
              <a:t>Move to connect with compassion</a:t>
            </a:r>
            <a:r>
              <a:rPr lang="en-US" sz="1600" dirty="0">
                <a:solidFill>
                  <a:schemeClr val="accent1"/>
                </a:solidFill>
                <a:latin typeface="Agency FB" panose="020B0503020202020204" pitchFamily="34" charset="0"/>
              </a:rPr>
              <a:t> </a:t>
            </a:r>
            <a:r>
              <a:rPr lang="en-US" sz="1600" i="1" dirty="0">
                <a:solidFill>
                  <a:schemeClr val="accent1"/>
                </a:solidFill>
                <a:latin typeface="Agency FB" panose="020B0503020202020204" pitchFamily="34" charset="0"/>
              </a:rPr>
              <a:t>and courtesy</a:t>
            </a:r>
            <a:r>
              <a:rPr lang="en-US" sz="2400" i="1" dirty="0">
                <a:solidFill>
                  <a:schemeClr val="accent1"/>
                </a:solidFill>
                <a:latin typeface="Agency FB" panose="020B0503020202020204" pitchFamily="34" charset="0"/>
              </a:rPr>
              <a:t>.</a:t>
            </a:r>
            <a:br>
              <a:rPr lang="en-US" sz="2400" dirty="0">
                <a:solidFill>
                  <a:schemeClr val="accent1"/>
                </a:solidFill>
                <a:latin typeface="Agency FB" panose="020B0503020202020204" pitchFamily="34" charset="0"/>
              </a:rPr>
            </a:br>
            <a:r>
              <a:rPr lang="en-US" sz="2400" b="1" u="sng" dirty="0">
                <a:latin typeface="Agency FB" panose="020B0503020202020204" pitchFamily="34" charset="0"/>
              </a:rPr>
              <a:t>Integrity:</a:t>
            </a:r>
            <a:r>
              <a:rPr lang="en-US" sz="2400" dirty="0">
                <a:latin typeface="Agency FB" panose="020B0503020202020204" pitchFamily="34" charset="0"/>
              </a:rPr>
              <a:t>  </a:t>
            </a:r>
            <a:r>
              <a:rPr lang="en-US" sz="2000" dirty="0">
                <a:latin typeface="Agency FB" panose="020B0503020202020204" pitchFamily="34" charset="0"/>
              </a:rPr>
              <a:t>We are faithful to who we say we are. </a:t>
            </a:r>
            <a:br>
              <a:rPr lang="en-US" sz="2400" dirty="0">
                <a:latin typeface="Agency FB" panose="020B0503020202020204" pitchFamily="34" charset="0"/>
              </a:rPr>
            </a:br>
            <a:r>
              <a:rPr lang="en-US" sz="1600" i="1" dirty="0">
                <a:solidFill>
                  <a:schemeClr val="accent1"/>
                </a:solidFill>
                <a:latin typeface="Agency FB" panose="020B0503020202020204" pitchFamily="34" charset="0"/>
              </a:rPr>
              <a:t>Move with gratitude</a:t>
            </a:r>
            <a:r>
              <a:rPr lang="en-US" sz="2400" i="1" dirty="0">
                <a:solidFill>
                  <a:schemeClr val="accent1"/>
                </a:solidFill>
                <a:latin typeface="Agency FB" panose="020B0503020202020204" pitchFamily="34" charset="0"/>
              </a:rPr>
              <a:t>.</a:t>
            </a:r>
            <a:br>
              <a:rPr lang="en-US" sz="2400" i="1" dirty="0">
                <a:solidFill>
                  <a:srgbClr val="002060"/>
                </a:solidFill>
                <a:latin typeface="Agency FB" panose="020B0503020202020204" pitchFamily="34" charset="0"/>
              </a:rPr>
            </a:br>
            <a:r>
              <a:rPr lang="en-US" sz="2400" b="1" u="sng" dirty="0">
                <a:latin typeface="Agency FB" panose="020B0503020202020204" pitchFamily="34" charset="0"/>
              </a:rPr>
              <a:t>Justice</a:t>
            </a:r>
            <a:r>
              <a:rPr lang="en-US" sz="2400" u="sng" dirty="0">
                <a:latin typeface="Agency FB" panose="020B0503020202020204" pitchFamily="34" charset="0"/>
              </a:rPr>
              <a:t>:</a:t>
            </a:r>
            <a:r>
              <a:rPr lang="en-US" sz="2400" dirty="0">
                <a:latin typeface="Agency FB" panose="020B0503020202020204" pitchFamily="34" charset="0"/>
              </a:rPr>
              <a:t> </a:t>
            </a:r>
            <a:r>
              <a:rPr lang="en-US" sz="2000" dirty="0">
                <a:latin typeface="Agency FB" panose="020B0503020202020204" pitchFamily="34" charset="0"/>
              </a:rPr>
              <a:t>We foster right relationships to promote the common good, including sustainability of earth.</a:t>
            </a:r>
            <a:br>
              <a:rPr lang="en-US" sz="2000" dirty="0">
                <a:latin typeface="Agency FB" panose="020B0503020202020204" pitchFamily="34" charset="0"/>
              </a:rPr>
            </a:br>
            <a:r>
              <a:rPr lang="en-US" sz="2400" i="1" dirty="0">
                <a:solidFill>
                  <a:schemeClr val="accent1"/>
                </a:solidFill>
                <a:latin typeface="Agency FB" panose="020B0503020202020204" pitchFamily="34" charset="0"/>
              </a:rPr>
              <a:t> </a:t>
            </a:r>
            <a:r>
              <a:rPr lang="en-US" sz="1600" i="1" dirty="0">
                <a:solidFill>
                  <a:schemeClr val="accent1"/>
                </a:solidFill>
                <a:latin typeface="Agency FB" panose="020B0503020202020204" pitchFamily="34" charset="0"/>
              </a:rPr>
              <a:t>Move to maintain healthy and trusting relationships.</a:t>
            </a:r>
            <a:br>
              <a:rPr lang="en-US" sz="1800" i="1" dirty="0">
                <a:solidFill>
                  <a:srgbClr val="002060"/>
                </a:solidFill>
                <a:latin typeface="Agency FB" panose="020B0503020202020204" pitchFamily="34" charset="0"/>
              </a:rPr>
            </a:br>
            <a:endParaRPr lang="en-US" sz="20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i="1" dirty="0"/>
              <a:t>Volunteers in movement……Core Values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4874631" y="4882394"/>
            <a:ext cx="3835387" cy="186901"/>
          </a:xfrm>
        </p:spPr>
        <p:txBody>
          <a:bodyPr/>
          <a:lstStyle/>
          <a:p>
            <a:r>
              <a:rPr lang="en-US" dirty="0"/>
              <a:t>©2023 Trinity Health, All Rights Reserved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89F9553-C816-6842-8939-EE75ECF7EB2B}" type="slidenum">
              <a:rPr lang="en-US" smtClean="0"/>
              <a:pPr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085033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screenshot of a medical support&#10;&#10;Description automatically generated">
            <a:extLst>
              <a:ext uri="{FF2B5EF4-FFF2-40B4-BE49-F238E27FC236}">
                <a16:creationId xmlns:a16="http://schemas.microsoft.com/office/drawing/2014/main" id="{2D13126E-684C-4124-9300-22664C93CB7D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b="8592"/>
          <a:stretch/>
        </p:blipFill>
        <p:spPr>
          <a:xfrm>
            <a:off x="2110738" y="999055"/>
            <a:ext cx="4802028" cy="3292052"/>
          </a:xfrm>
          <a:prstGeom prst="rect">
            <a:avLst/>
          </a:prstGeom>
          <a:noFill/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6C86D01D-002D-463E-818B-501FBE5C577E}"/>
              </a:ext>
            </a:extLst>
          </p:cNvPr>
          <p:cNvSpPr txBox="1"/>
          <p:nvPr/>
        </p:nvSpPr>
        <p:spPr>
          <a:xfrm>
            <a:off x="393408" y="345640"/>
            <a:ext cx="8229600" cy="498656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450"/>
              </a:spcAft>
            </a:pPr>
            <a:r>
              <a:rPr lang="en-US" sz="2400" b="0" i="0" kern="1200" dirty="0">
                <a:solidFill>
                  <a:schemeClr val="tx2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Here are some examples of speaking that shows we care about our patients.</a:t>
            </a:r>
          </a:p>
        </p:txBody>
      </p:sp>
      <p:sp>
        <p:nvSpPr>
          <p:cNvPr id="10" name="Footer Placeholder 3">
            <a:extLst>
              <a:ext uri="{FF2B5EF4-FFF2-40B4-BE49-F238E27FC236}">
                <a16:creationId xmlns:a16="http://schemas.microsoft.com/office/drawing/2014/main" id="{28CC9A60-B95B-87C6-8812-2163E3E6EA2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874631" y="4882370"/>
            <a:ext cx="3835387" cy="186901"/>
          </a:xfrm>
        </p:spPr>
        <p:txBody>
          <a:bodyPr/>
          <a:lstStyle/>
          <a:p>
            <a:pPr>
              <a:spcAft>
                <a:spcPts val="600"/>
              </a:spcAft>
            </a:pPr>
            <a:r>
              <a:rPr lang="en-US"/>
              <a:t>©2023 Trinity Health, All Rights Reserved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13908FDB-8A3E-48FB-85D5-120DF4E6C0F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573392" y="4832328"/>
            <a:ext cx="406692" cy="273844"/>
          </a:xfrm>
        </p:spPr>
        <p:txBody>
          <a:bodyPr vert="horz" lIns="91440" tIns="45720" rIns="0" bIns="45720" rtlCol="0" anchor="ctr">
            <a:normAutofit/>
          </a:bodyPr>
          <a:lstStyle/>
          <a:p>
            <a:pPr>
              <a:spcAft>
                <a:spcPts val="600"/>
              </a:spcAft>
            </a:pPr>
            <a:fld id="{489F9553-C816-6842-8939-EE75ECF7EB2B}" type="slidenum">
              <a:rPr lang="en-US" smtClean="0"/>
              <a:pPr>
                <a:spcAft>
                  <a:spcPts val="600"/>
                </a:spcAft>
              </a:pPr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584901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18E7000C-B7ED-4A8E-9067-4FFBF1F2D96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89F9553-C816-6842-8939-EE75ECF7EB2B}" type="slidenum">
              <a:rPr lang="en-US" smtClean="0"/>
              <a:pPr/>
              <a:t>9</a:t>
            </a:fld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7B57E0A2-DFA8-4303-B00D-820FD1658D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Speaking and Listening are equally important.</a:t>
            </a:r>
            <a:br>
              <a:rPr lang="en-US" dirty="0"/>
            </a:br>
            <a:br>
              <a:rPr lang="en-US" dirty="0"/>
            </a:br>
            <a:r>
              <a:rPr lang="en-US" dirty="0"/>
              <a:t>Now, let’s review ways to listen so we best understand how words can heal and help.</a:t>
            </a:r>
          </a:p>
        </p:txBody>
      </p:sp>
      <p:pic>
        <p:nvPicPr>
          <p:cNvPr id="5" name="Picture 4" descr="A picture containing text&#10;&#10;Description automatically generated">
            <a:extLst>
              <a:ext uri="{FF2B5EF4-FFF2-40B4-BE49-F238E27FC236}">
                <a16:creationId xmlns:a16="http://schemas.microsoft.com/office/drawing/2014/main" id="{ED78BC0F-E305-4C93-B321-8DB15FFC13A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4677745" y="1719753"/>
            <a:ext cx="3734578" cy="1922526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7D379D01-2495-404F-9E7D-31C87D7E250E}"/>
              </a:ext>
            </a:extLst>
          </p:cNvPr>
          <p:cNvSpPr txBox="1"/>
          <p:nvPr/>
        </p:nvSpPr>
        <p:spPr>
          <a:xfrm>
            <a:off x="3223726" y="4676819"/>
            <a:ext cx="3734578" cy="1962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75" dirty="0">
                <a:hlinkClick r:id="rId4" tooltip="https://creativecommons.org/licenses/by/3.0/"/>
              </a:rPr>
              <a:t>Y</a:t>
            </a:r>
            <a:endParaRPr lang="en-US" sz="675" dirty="0"/>
          </a:p>
        </p:txBody>
      </p:sp>
    </p:spTree>
    <p:extLst>
      <p:ext uri="{BB962C8B-B14F-4D97-AF65-F5344CB8AC3E}">
        <p14:creationId xmlns:p14="http://schemas.microsoft.com/office/powerpoint/2010/main" val="2707379815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1&quot; col=&quot;1&quot;&gt;&lt;linesCount val=&quot;1&quot;/&gt;&lt;lineCharCount val=&quot;5&quot;/&gt;&lt;/TableIndex&gt;&lt;TableIndex row=&quot;1&quot; col=&quot;2&quot;&gt;&lt;linesCount val=&quot;1&quot;/&gt;&lt;lineCharCount val=&quot;49&quot;/&gt;&lt;/TableIndex&gt;&lt;TableIndex row=&quot;2&quot; col=&quot;1&quot;&gt;&lt;linesCount val=&quot;1&quot;/&gt;&lt;lineCharCount val=&quot;9&quot;/&gt;&lt;/TableIndex&gt;&lt;TableIndex row=&quot;2&quot; col=&quot;2&quot;&gt;&lt;linesCount val=&quot;1&quot;/&gt;&lt;lineCharCount val=&quot;84&quot;/&gt;&lt;/TableIndex&gt;&lt;TableIndex row=&quot;3&quot; col=&quot;1&quot;&gt;&lt;linesCount val=&quot;1&quot;/&gt;&lt;lineCharCount val=&quot;11&quot;/&gt;&lt;/TableIndex&gt;&lt;TableIndex row=&quot;3&quot; col=&quot;2&quot;&gt;&lt;linesCount val=&quot;1&quot;/&gt;&lt;lineCharCount val=&quot;62&quot;/&gt;&lt;/TableIndex&gt;&lt;TableIndex row=&quot;4&quot; col=&quot;1&quot;&gt;&lt;linesCount val=&quot;1&quot;/&gt;&lt;lineCharCount val=&quot;10&quot;/&gt;&lt;/TableIndex&gt;&lt;TableIndex row=&quot;4&quot; col=&quot;2&quot;&gt;&lt;linesCount val=&quot;1&quot;/&gt;&lt;lineCharCount val=&quot;39&quot;/&gt;&lt;/TableIndex&gt;&lt;TableIndex row=&quot;5&quot; col=&quot;1&quot;&gt;&lt;linesCount val=&quot;1&quot;/&gt;&lt;lineCharCount val=&quot;17&quot;/&gt;&lt;/TableIndex&gt;&lt;TableIndex row=&quot;5&quot; col=&quot;2&quot;&gt;&lt;linesCount val=&quot;1&quot;/&gt;&lt;lineCharCount val=&quot;52&quot;/&gt;&lt;/TableIndex&gt;&lt;TableIndex row=&quot;6&quot; col=&quot;1&quot;&gt;&lt;linesCount val=&quot;1&quot;/&gt;&lt;lineCharCount val=&quot;14&quot;/&gt;&lt;/TableIndex&gt;&lt;TableIndex row=&quot;6&quot; col=&quot;2&quot;&gt;&lt;linesCount val=&quot;1&quot;/&gt;&lt;lineCharCount val=&quot;51&quot;/&gt;&lt;/TableIndex&gt;&lt;TableIndex row=&quot;7&quot; col=&quot;1&quot;&gt;&lt;linesCount val=&quot;1&quot;/&gt;&lt;lineCharCount val=&quot;21&quot;/&gt;&lt;/TableIndex&gt;&lt;TableIndex row=&quot;7&quot; col=&quot;2&quot;&gt;&lt;linesCount val=&quot;1&quot;/&gt;&lt;lineCharCount val=&quot;74&quot;/&gt;&lt;/TableIndex&gt;&lt;TableIndex row=&quot;8&quot; col=&quot;1&quot;&gt;&lt;linesCount val=&quot;2&quot;/&gt;&lt;lineCharCount val=&quot;28&quot;/&gt;&lt;lineCharCount val=&quot;12&quot;/&gt;&lt;/TableIndex&gt;&lt;TableIndex row=&quot;8&quot; col=&quot;2&quot;&gt;&lt;linesCount val=&quot;1&quot;/&gt;&lt;lineCharCount val=&quot;51&quot;/&gt;&lt;/TableIndex&gt;&lt;TableIndex row=&quot;9&quot; col=&quot;1&quot;&gt;&lt;linesCount val=&quot;1&quot;/&gt;&lt;lineCharCount val=&quot;32&quot;/&gt;&lt;/TableIndex&gt;&lt;TableIndex row=&quot;9&quot; col=&quot;2&quot;&gt;&lt;linesCount val=&quot;1&quot;/&gt;&lt;lineCharCount val=&quot;45&quot;/&gt;&lt;/TableIndex&gt;&lt;TableIndex row=&quot;10&quot; col=&quot;1&quot;&gt;&lt;linesCount val=&quot;2&quot;/&gt;&lt;lineCharCount val=&quot;29&quot;/&gt;&lt;lineCharCount val=&quot;12&quot;/&gt;&lt;/TableIndex&gt;&lt;TableIndex row=&quot;10&quot; col=&quot;2&quot;&gt;&lt;linesCount val=&quot;1&quot;/&gt;&lt;lineCharCount val=&quot;48&quot;/&gt;&lt;/TableIndex&gt;&lt;TableIndex row=&quot;11&quot; col=&quot;1&quot;&gt;&lt;linesCount val=&quot;1&quot;/&gt;&lt;lineCharCount val=&quot;28&quot;/&gt;&lt;/TableIndex&gt;&lt;TableIndex row=&quot;11&quot; col=&quot;2&quot;&gt;&lt;linesCount val=&quot;1&quot;/&gt;&lt;lineCharCount val=&quot;43&quot;/&gt;&lt;/TableIndex&gt;&lt;/ShapeTextInfo&gt;"/>
  <p:tag name="PRESENTER_SHAPEINFO" val="&lt;ThreeDShapeInfo&gt;&lt;uuid val=&quot;{BB66F348-3412-4D8B-8ECA-446A40F8E2AB}&quot;/&gt;&lt;isInvalidForFieldText val=&quot;0&quot;/&gt;&lt;Image&gt;&lt;filename val=&quot;C:\Users\klinen.TRINITY-HEALTH\AppData\Local\Temp\CP657639967484Session\CPTrustFolder657639967500\PPTImport657640030796\data\asimages\{BB66F348-3412-4D8B-8ECA-446A40F8E2AB}_4.png&quot;/&gt;&lt;left val=&quot;46&quot;/&gt;&lt;top val=&quot;151&quot;/&gt;&lt;width val=&quot;869&quot;/&gt;&lt;height val=&quot;481&quot;/&gt;&lt;hasText val=&quot;1&quot;/&gt;&lt;/Image&gt;&lt;/ThreeDShapeInfo&gt;"/>
</p:tagLst>
</file>

<file path=ppt/theme/theme1.xml><?xml version="1.0" encoding="utf-8"?>
<a:theme xmlns:a="http://schemas.openxmlformats.org/drawingml/2006/main" name="Main Content Slide Layout">
  <a:themeElements>
    <a:clrScheme name="Trinity Health">
      <a:dk1>
        <a:srgbClr val="000000"/>
      </a:dk1>
      <a:lt1>
        <a:sysClr val="window" lastClr="FFFFFF"/>
      </a:lt1>
      <a:dk2>
        <a:srgbClr val="6E2585"/>
      </a:dk2>
      <a:lt2>
        <a:srgbClr val="4D4F53"/>
      </a:lt2>
      <a:accent1>
        <a:srgbClr val="6E2585"/>
      </a:accent1>
      <a:accent2>
        <a:srgbClr val="007DBA"/>
      </a:accent2>
      <a:accent3>
        <a:srgbClr val="00BFB3"/>
      </a:accent3>
      <a:accent4>
        <a:srgbClr val="4C9D2F"/>
      </a:accent4>
      <a:accent5>
        <a:srgbClr val="DC8633"/>
      </a:accent5>
      <a:accent6>
        <a:srgbClr val="AD3963"/>
      </a:accent6>
      <a:hlink>
        <a:srgbClr val="6E2585"/>
      </a:hlink>
      <a:folHlink>
        <a:srgbClr val="808080"/>
      </a:folHlink>
    </a:clrScheme>
    <a:fontScheme name="Trinity Health - Aria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tx2"/>
        </a:solidFill>
        <a:ln w="38100">
          <a:noFill/>
        </a:ln>
        <a:effectLst/>
      </a:spPr>
      <a:bodyPr rtlCol="0" anchor="ctr"/>
      <a:lstStyle>
        <a:defPPr algn="ctr">
          <a:defRPr>
            <a:effectLst/>
          </a:defRPr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>
          <a:lnSpc>
            <a:spcPts val="2100"/>
          </a:lnSpc>
          <a:spcAft>
            <a:spcPts val="600"/>
          </a:spcAft>
          <a:defRPr sz="1600" dirty="0" smtClean="0">
            <a:solidFill>
              <a:srgbClr val="443D3E"/>
            </a:solidFill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Url/>
    <Assembly>Microsoft.Office.DocumentManagement, Version=16.0.0.0, Culture=neutral, PublicKeyToken=71e9bce111e9429c</Assembly>
    <Class>Microsoft.Office.DocumentManagement.Internal.DocIdHandler</Class>
    <Data/>
    <Filter/>
  </Receiver>
</spe:Receiver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08D64637705B3646A0A0123995B1E3B3" ma:contentTypeVersion="12" ma:contentTypeDescription="Create a new document." ma:contentTypeScope="" ma:versionID="032412a6ab309e946315d58b2a05f010">
  <xsd:schema xmlns:xsd="http://www.w3.org/2001/XMLSchema" xmlns:xs="http://www.w3.org/2001/XMLSchema" xmlns:p="http://schemas.microsoft.com/office/2006/metadata/properties" xmlns:ns2="8be892cc-368f-4b29-8739-251a18fe59ad" xmlns:ns3="8e1b6ede-af36-4c57-b4af-49d7724fef8e" targetNamespace="http://schemas.microsoft.com/office/2006/metadata/properties" ma:root="true" ma:fieldsID="e7063194c635dd7bf6e279b0f4360511" ns2:_="" ns3:_="">
    <xsd:import namespace="8be892cc-368f-4b29-8739-251a18fe59ad"/>
    <xsd:import namespace="8e1b6ede-af36-4c57-b4af-49d7724fef8e"/>
    <xsd:element name="properties">
      <xsd:complexType>
        <xsd:sequence>
          <xsd:element name="documentManagement">
            <xsd:complexType>
              <xsd:all>
                <xsd:element ref="ns2:_dlc_DocId" minOccurs="0"/>
                <xsd:element ref="ns2:_dlc_DocIdUrl" minOccurs="0"/>
                <xsd:element ref="ns2:_dlc_DocIdPersistId" minOccurs="0"/>
                <xsd:element ref="ns3:MediaServiceMetadata" minOccurs="0"/>
                <xsd:element ref="ns3:MediaServiceFastMetadata" minOccurs="0"/>
                <xsd:element ref="ns3:MediaServiceAutoKeyPoints" minOccurs="0"/>
                <xsd:element ref="ns3:MediaServiceKeyPoints" minOccurs="0"/>
                <xsd:element ref="ns2:SharedWithUsers" minOccurs="0"/>
                <xsd:element ref="ns2:SharedWithDetails" minOccurs="0"/>
                <xsd:element ref="ns3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be892cc-368f-4b29-8739-251a18fe59ad" elementFormDefault="qualified">
    <xsd:import namespace="http://schemas.microsoft.com/office/2006/documentManagement/types"/>
    <xsd:import namespace="http://schemas.microsoft.com/office/infopath/2007/PartnerControls"/>
    <xsd:element name="_dlc_DocId" ma:index="8" nillable="true" ma:displayName="Document ID Value" ma:description="The value of the document ID assigned to this item." ma:indexed="true" ma:internalName="_dlc_DocId" ma:readOnly="true">
      <xsd:simpleType>
        <xsd:restriction base="dms:Text"/>
      </xsd:simpleType>
    </xsd:element>
    <xsd:element name="_dlc_DocIdUrl" ma:index="9" nillable="true" ma:displayName="Document ID" ma:description="Permanent link to this doc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0" nillable="true" ma:displayName="Persist ID" ma:description="Keep ID on add." ma:hidden="true" ma:internalName="_dlc_DocIdPersistId" ma:readOnly="true">
      <xsd:simpleType>
        <xsd:restriction base="dms:Boolean"/>
      </xsd:simpleType>
    </xsd:element>
    <xsd:element name="SharedWithUsers" ma:index="15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6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e1b6ede-af36-4c57-b4af-49d7724fef8e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1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3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4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SearchProperties" ma:index="17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7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4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dlc_DocId xmlns="8be892cc-368f-4b29-8739-251a18fe59ad">FSPJP6XYT6WE-1409129322-61</_dlc_DocId>
    <_dlc_DocIdUrl xmlns="8be892cc-368f-4b29-8739-251a18fe59ad">
      <Url>https://mytrinityhealth.sharepoint.com/sites/SO-MarketingCommunications/_layouts/15/DocIdRedir.aspx?ID=FSPJP6XYT6WE-1409129322-61</Url>
      <Description>FSPJP6XYT6WE-1409129322-61</Description>
    </_dlc_DocIdUrl>
  </documentManagement>
</p:properties>
</file>

<file path=customXml/itemProps1.xml><?xml version="1.0" encoding="utf-8"?>
<ds:datastoreItem xmlns:ds="http://schemas.openxmlformats.org/officeDocument/2006/customXml" ds:itemID="{8C9836DC-494E-4B5F-85C5-307A811085C5}">
  <ds:schemaRefs>
    <ds:schemaRef ds:uri="http://schemas.microsoft.com/sharepoint/events"/>
  </ds:schemaRefs>
</ds:datastoreItem>
</file>

<file path=customXml/itemProps2.xml><?xml version="1.0" encoding="utf-8"?>
<ds:datastoreItem xmlns:ds="http://schemas.openxmlformats.org/officeDocument/2006/customXml" ds:itemID="{AC88FC6E-F497-4A21-9773-B9F3D9265D33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36D64140-CBEF-4884-A90F-62C255E1BA16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8be892cc-368f-4b29-8739-251a18fe59ad"/>
    <ds:schemaRef ds:uri="8e1b6ede-af36-4c57-b4af-49d7724fef8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4.xml><?xml version="1.0" encoding="utf-8"?>
<ds:datastoreItem xmlns:ds="http://schemas.openxmlformats.org/officeDocument/2006/customXml" ds:itemID="{A189451C-B86D-43F5-AA06-34D722258368}">
  <ds:schemaRefs>
    <ds:schemaRef ds:uri="8be892cc-368f-4b29-8739-251a18fe59ad"/>
    <ds:schemaRef ds:uri="http://purl.org/dc/dcmitype/"/>
    <ds:schemaRef ds:uri="http://purl.org/dc/terms/"/>
    <ds:schemaRef ds:uri="http://purl.org/dc/elements/1.1/"/>
    <ds:schemaRef ds:uri="http://www.w3.org/XML/1998/namespace"/>
    <ds:schemaRef ds:uri="http://schemas.microsoft.com/office/2006/documentManagement/types"/>
    <ds:schemaRef ds:uri="8e1b6ede-af36-4c57-b4af-49d7724fef8e"/>
    <ds:schemaRef ds:uri="http://schemas.microsoft.com/office/infopath/2007/PartnerControls"/>
    <ds:schemaRef ds:uri="http://schemas.openxmlformats.org/package/2006/metadata/core-properties"/>
    <ds:schemaRef ds:uri="http://schemas.microsoft.com/office/2006/metadata/propertie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TrinityHealth_PPTtemplate.potx</Template>
  <TotalTime>12820</TotalTime>
  <Words>2694</Words>
  <Application>Microsoft Office PowerPoint</Application>
  <PresentationFormat>On-screen Show (16:9)</PresentationFormat>
  <Paragraphs>363</Paragraphs>
  <Slides>36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36</vt:i4>
      </vt:variant>
    </vt:vector>
  </HeadingPairs>
  <TitlesOfParts>
    <vt:vector size="42" baseType="lpstr">
      <vt:lpstr>Agency FB</vt:lpstr>
      <vt:lpstr>Arial</vt:lpstr>
      <vt:lpstr>Calibri</vt:lpstr>
      <vt:lpstr>Libre Baskerville</vt:lpstr>
      <vt:lpstr>Times New Roman</vt:lpstr>
      <vt:lpstr>Main Content Slide Layout</vt:lpstr>
      <vt:lpstr>Annual Refresher </vt:lpstr>
      <vt:lpstr>ONLY VIEW THIS POWER POINT IF………</vt:lpstr>
      <vt:lpstr>Trinity Health Mission Statement</vt:lpstr>
      <vt:lpstr>Volunteer Services Mission Statement</vt:lpstr>
      <vt:lpstr>How do you live our mission in your volunteer role?</vt:lpstr>
      <vt:lpstr>Volunteers in movement……Core Values</vt:lpstr>
      <vt:lpstr>Volunteers in movement……Core Values</vt:lpstr>
      <vt:lpstr>PowerPoint Presentation</vt:lpstr>
      <vt:lpstr>Speaking and Listening are equally important.  Now, let’s review ways to listen so we best understand how words can heal and help.</vt:lpstr>
      <vt:lpstr>PowerPoint Presentation</vt:lpstr>
      <vt:lpstr>Active Listening</vt:lpstr>
      <vt:lpstr>hn……..</vt:lpstr>
      <vt:lpstr>Why Manage Up?</vt:lpstr>
      <vt:lpstr>Managing Up vs. Managing Down</vt:lpstr>
      <vt:lpstr>Service Excellence </vt:lpstr>
      <vt:lpstr>Service Excellence Standards</vt:lpstr>
      <vt:lpstr>Service Excellence Standards</vt:lpstr>
      <vt:lpstr> Service Excellence Standard:</vt:lpstr>
      <vt:lpstr>Service Excellence: A4 Approach</vt:lpstr>
      <vt:lpstr>Service Excellence: Communication/AIDET</vt:lpstr>
      <vt:lpstr>Infection Control:  </vt:lpstr>
      <vt:lpstr>Hand washing is the single most effective way to prevent the spread of infection.</vt:lpstr>
      <vt:lpstr>Please have visitors use hand sanitizers.</vt:lpstr>
      <vt:lpstr>Attendance/Absence</vt:lpstr>
      <vt:lpstr>Volunteer Procedures/ Check-In</vt:lpstr>
      <vt:lpstr>Volunteer Procedures Check in/Check out</vt:lpstr>
      <vt:lpstr>Volunteer Procedures:  Your Volunteer Liaison</vt:lpstr>
      <vt:lpstr>Volunteer Procedures Dress Code Do’s &amp; Don’ts</vt:lpstr>
      <vt:lpstr>Plain Language Review &amp; Safety</vt:lpstr>
      <vt:lpstr>Plain Language</vt:lpstr>
      <vt:lpstr>What to do in a Fire Alarm Activation</vt:lpstr>
      <vt:lpstr>In a Fire Alarm Activation</vt:lpstr>
      <vt:lpstr>Wheel Chair 101: Transporting Procedure</vt:lpstr>
      <vt:lpstr>Confidentiality &amp; Privacy</vt:lpstr>
      <vt:lpstr>Confidentiality and HIPPA</vt:lpstr>
      <vt:lpstr>Thank you for your service!</vt:lpstr>
    </vt:vector>
  </TitlesOfParts>
  <Company>Trinity Health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Sample Document Title</dc:title>
  <dc:creator>Michael Cottone</dc:creator>
  <cp:lastModifiedBy>Lisa Austin</cp:lastModifiedBy>
  <cp:revision>196</cp:revision>
  <cp:lastPrinted>2023-07-07T13:53:43Z</cp:lastPrinted>
  <dcterms:created xsi:type="dcterms:W3CDTF">2015-06-01T18:54:58Z</dcterms:created>
  <dcterms:modified xsi:type="dcterms:W3CDTF">2025-03-26T20:38:42Z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0x01010008D64637705B3646A0A0123995B1E3B3</vt:lpwstr>
  </property>
  <property fmtid="{D5CDD505-2E9C-101B-9397-08002B2CF9AE}" pid="3" name="_dlc_DocIdItemGuid">
    <vt:lpwstr>812dd9c8-2bdb-411a-9565-2e884f2d5d89</vt:lpwstr>
  </property>
</Properties>
</file>