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300" r:id="rId5"/>
    <p:sldId id="363" r:id="rId6"/>
    <p:sldId id="311" r:id="rId7"/>
    <p:sldId id="354" r:id="rId8"/>
    <p:sldId id="1029" r:id="rId9"/>
    <p:sldId id="355" r:id="rId10"/>
    <p:sldId id="336" r:id="rId11"/>
    <p:sldId id="321" r:id="rId12"/>
    <p:sldId id="1030" r:id="rId13"/>
    <p:sldId id="1031" r:id="rId14"/>
    <p:sldId id="1032" r:id="rId15"/>
    <p:sldId id="1033" r:id="rId16"/>
    <p:sldId id="351" r:id="rId17"/>
    <p:sldId id="318" r:id="rId18"/>
    <p:sldId id="327" r:id="rId19"/>
    <p:sldId id="1027" r:id="rId20"/>
    <p:sldId id="328" r:id="rId21"/>
    <p:sldId id="348" r:id="rId22"/>
    <p:sldId id="316" r:id="rId23"/>
    <p:sldId id="1034" r:id="rId24"/>
    <p:sldId id="1035" r:id="rId25"/>
    <p:sldId id="338" r:id="rId26"/>
    <p:sldId id="330" r:id="rId27"/>
    <p:sldId id="339" r:id="rId28"/>
    <p:sldId id="340" r:id="rId29"/>
    <p:sldId id="331" r:id="rId30"/>
    <p:sldId id="332" r:id="rId31"/>
    <p:sldId id="333" r:id="rId32"/>
    <p:sldId id="334" r:id="rId33"/>
    <p:sldId id="335" r:id="rId34"/>
    <p:sldId id="341" r:id="rId35"/>
    <p:sldId id="344" r:id="rId36"/>
    <p:sldId id="360" r:id="rId37"/>
    <p:sldId id="359" r:id="rId38"/>
    <p:sldId id="361" r:id="rId39"/>
    <p:sldId id="357" r:id="rId40"/>
    <p:sldId id="1039" r:id="rId41"/>
    <p:sldId id="1040" r:id="rId42"/>
    <p:sldId id="1041" r:id="rId43"/>
    <p:sldId id="278" r:id="rId44"/>
    <p:sldId id="267" r:id="rId45"/>
    <p:sldId id="279" r:id="rId46"/>
    <p:sldId id="281" r:id="rId47"/>
    <p:sldId id="283" r:id="rId48"/>
    <p:sldId id="347" r:id="rId49"/>
    <p:sldId id="352" r:id="rId50"/>
    <p:sldId id="353" r:id="rId51"/>
    <p:sldId id="337" r:id="rId52"/>
  </p:sldIdLst>
  <p:sldSz cx="9144000" cy="5143500" type="screen16x9"/>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264" y="138"/>
      </p:cViewPr>
      <p:guideLst>
        <p:guide orient="horz" pos="3005"/>
        <p:guide pos="6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ustin" userId="ed765109-2205-4f53-a549-6575500e7528" providerId="ADAL" clId="{F4E092D3-E3E7-41ED-B2E0-99D28FA3CC6B}"/>
    <pc:docChg chg="custSel addSld modSld sldOrd">
      <pc:chgData name="Lisa Austin" userId="ed765109-2205-4f53-a549-6575500e7528" providerId="ADAL" clId="{F4E092D3-E3E7-41ED-B2E0-99D28FA3CC6B}" dt="2024-01-11T21:27:14.535" v="2113" actId="680"/>
      <pc:docMkLst>
        <pc:docMk/>
      </pc:docMkLst>
      <pc:sldChg chg="addSp delSp modSp mod">
        <pc:chgData name="Lisa Austin" userId="ed765109-2205-4f53-a549-6575500e7528" providerId="ADAL" clId="{F4E092D3-E3E7-41ED-B2E0-99D28FA3CC6B}" dt="2024-01-09T21:30:53.643" v="1127" actId="5793"/>
        <pc:sldMkLst>
          <pc:docMk/>
          <pc:sldMk cId="105745236" sldId="316"/>
        </pc:sldMkLst>
        <pc:spChg chg="add mod">
          <ac:chgData name="Lisa Austin" userId="ed765109-2205-4f53-a549-6575500e7528" providerId="ADAL" clId="{F4E092D3-E3E7-41ED-B2E0-99D28FA3CC6B}" dt="2024-01-09T21:30:53.643" v="1127" actId="5793"/>
          <ac:spMkLst>
            <pc:docMk/>
            <pc:sldMk cId="105745236" sldId="316"/>
            <ac:spMk id="3" creationId="{194852A8-D5C7-2031-E252-F7094FDA428A}"/>
          </ac:spMkLst>
        </pc:spChg>
        <pc:picChg chg="del mod">
          <ac:chgData name="Lisa Austin" userId="ed765109-2205-4f53-a549-6575500e7528" providerId="ADAL" clId="{F4E092D3-E3E7-41ED-B2E0-99D28FA3CC6B}" dt="2024-01-09T19:54:20.181" v="1" actId="478"/>
          <ac:picMkLst>
            <pc:docMk/>
            <pc:sldMk cId="105745236" sldId="316"/>
            <ac:picMk id="6" creationId="{E64FF211-17C0-49BD-AF0A-FC0198D8E925}"/>
          </ac:picMkLst>
        </pc:picChg>
        <pc:picChg chg="add mod">
          <ac:chgData name="Lisa Austin" userId="ed765109-2205-4f53-a549-6575500e7528" providerId="ADAL" clId="{F4E092D3-E3E7-41ED-B2E0-99D28FA3CC6B}" dt="2024-01-09T21:30:12.110" v="1122" actId="14100"/>
          <ac:picMkLst>
            <pc:docMk/>
            <pc:sldMk cId="105745236" sldId="316"/>
            <ac:picMk id="8" creationId="{6F62202A-69CA-1866-2CE8-AD686EA12544}"/>
          </ac:picMkLst>
        </pc:picChg>
      </pc:sldChg>
      <pc:sldChg chg="modSp mod">
        <pc:chgData name="Lisa Austin" userId="ed765109-2205-4f53-a549-6575500e7528" providerId="ADAL" clId="{F4E092D3-E3E7-41ED-B2E0-99D28FA3CC6B}" dt="2024-01-11T21:16:06.460" v="1875" actId="20577"/>
        <pc:sldMkLst>
          <pc:docMk/>
          <pc:sldMk cId="3259847145" sldId="318"/>
        </pc:sldMkLst>
        <pc:spChg chg="mod">
          <ac:chgData name="Lisa Austin" userId="ed765109-2205-4f53-a549-6575500e7528" providerId="ADAL" clId="{F4E092D3-E3E7-41ED-B2E0-99D28FA3CC6B}" dt="2024-01-11T21:14:16.223" v="1853" actId="20577"/>
          <ac:spMkLst>
            <pc:docMk/>
            <pc:sldMk cId="3259847145" sldId="318"/>
            <ac:spMk id="2" creationId="{0798C0D6-22AE-4101-BE3B-D0F037F8F22E}"/>
          </ac:spMkLst>
        </pc:spChg>
        <pc:graphicFrameChg chg="mod">
          <ac:chgData name="Lisa Austin" userId="ed765109-2205-4f53-a549-6575500e7528" providerId="ADAL" clId="{F4E092D3-E3E7-41ED-B2E0-99D28FA3CC6B}" dt="2024-01-11T21:16:06.460" v="1875" actId="20577"/>
          <ac:graphicFrameMkLst>
            <pc:docMk/>
            <pc:sldMk cId="3259847145" sldId="318"/>
            <ac:graphicFrameMk id="6" creationId="{AA5A64E9-E585-4F2C-8691-4F5362607FEC}"/>
          </ac:graphicFrameMkLst>
        </pc:graphicFrameChg>
      </pc:sldChg>
      <pc:sldChg chg="modSp">
        <pc:chgData name="Lisa Austin" userId="ed765109-2205-4f53-a549-6575500e7528" providerId="ADAL" clId="{F4E092D3-E3E7-41ED-B2E0-99D28FA3CC6B}" dt="2024-01-11T21:15:30.723" v="1874" actId="20577"/>
        <pc:sldMkLst>
          <pc:docMk/>
          <pc:sldMk cId="2078966591" sldId="327"/>
        </pc:sldMkLst>
        <pc:graphicFrameChg chg="mod">
          <ac:chgData name="Lisa Austin" userId="ed765109-2205-4f53-a549-6575500e7528" providerId="ADAL" clId="{F4E092D3-E3E7-41ED-B2E0-99D28FA3CC6B}" dt="2024-01-11T21:15:30.723" v="1874" actId="20577"/>
          <ac:graphicFrameMkLst>
            <pc:docMk/>
            <pc:sldMk cId="2078966591" sldId="327"/>
            <ac:graphicFrameMk id="6" creationId="{5E67D015-E6B3-453E-8DCF-8F41704639AB}"/>
          </ac:graphicFrameMkLst>
        </pc:graphicFrameChg>
      </pc:sldChg>
      <pc:sldChg chg="ord">
        <pc:chgData name="Lisa Austin" userId="ed765109-2205-4f53-a549-6575500e7528" providerId="ADAL" clId="{F4E092D3-E3E7-41ED-B2E0-99D28FA3CC6B}" dt="2024-01-09T21:45:11.148" v="1693"/>
        <pc:sldMkLst>
          <pc:docMk/>
          <pc:sldMk cId="3501478762" sldId="338"/>
        </pc:sldMkLst>
      </pc:sldChg>
      <pc:sldChg chg="modSp mod ord">
        <pc:chgData name="Lisa Austin" userId="ed765109-2205-4f53-a549-6575500e7528" providerId="ADAL" clId="{F4E092D3-E3E7-41ED-B2E0-99D28FA3CC6B}" dt="2024-01-11T21:20:53.936" v="2007" actId="20577"/>
        <pc:sldMkLst>
          <pc:docMk/>
          <pc:sldMk cId="4222226294" sldId="348"/>
        </pc:sldMkLst>
        <pc:spChg chg="mod">
          <ac:chgData name="Lisa Austin" userId="ed765109-2205-4f53-a549-6575500e7528" providerId="ADAL" clId="{F4E092D3-E3E7-41ED-B2E0-99D28FA3CC6B}" dt="2024-01-11T21:20:53.936" v="2007" actId="20577"/>
          <ac:spMkLst>
            <pc:docMk/>
            <pc:sldMk cId="4222226294" sldId="348"/>
            <ac:spMk id="2" creationId="{1192C31F-FAEC-4C49-AB7F-5C13964E9338}"/>
          </ac:spMkLst>
        </pc:spChg>
        <pc:spChg chg="mod">
          <ac:chgData name="Lisa Austin" userId="ed765109-2205-4f53-a549-6575500e7528" providerId="ADAL" clId="{F4E092D3-E3E7-41ED-B2E0-99D28FA3CC6B}" dt="2024-01-09T20:06:02.480" v="812" actId="20577"/>
          <ac:spMkLst>
            <pc:docMk/>
            <pc:sldMk cId="4222226294" sldId="348"/>
            <ac:spMk id="3" creationId="{390E78A4-3B65-48CF-B1A4-48E9462E918D}"/>
          </ac:spMkLst>
        </pc:spChg>
      </pc:sldChg>
      <pc:sldChg chg="modSp mod">
        <pc:chgData name="Lisa Austin" userId="ed765109-2205-4f53-a549-6575500e7528" providerId="ADAL" clId="{F4E092D3-E3E7-41ED-B2E0-99D28FA3CC6B}" dt="2024-01-11T21:10:52.581" v="1696" actId="20577"/>
        <pc:sldMkLst>
          <pc:docMk/>
          <pc:sldMk cId="2467177770" sldId="351"/>
        </pc:sldMkLst>
        <pc:spChg chg="mod">
          <ac:chgData name="Lisa Austin" userId="ed765109-2205-4f53-a549-6575500e7528" providerId="ADAL" clId="{F4E092D3-E3E7-41ED-B2E0-99D28FA3CC6B}" dt="2024-01-11T21:10:52.581" v="1696" actId="20577"/>
          <ac:spMkLst>
            <pc:docMk/>
            <pc:sldMk cId="2467177770" sldId="351"/>
            <ac:spMk id="2" creationId="{FB34AB19-6013-4227-A4D6-0B941323BD4C}"/>
          </ac:spMkLst>
        </pc:spChg>
      </pc:sldChg>
      <pc:sldChg chg="modSp mod">
        <pc:chgData name="Lisa Austin" userId="ed765109-2205-4f53-a549-6575500e7528" providerId="ADAL" clId="{F4E092D3-E3E7-41ED-B2E0-99D28FA3CC6B}" dt="2024-01-11T21:24:39.118" v="2110" actId="6549"/>
        <pc:sldMkLst>
          <pc:docMk/>
          <pc:sldMk cId="864156770" sldId="357"/>
        </pc:sldMkLst>
        <pc:spChg chg="mod">
          <ac:chgData name="Lisa Austin" userId="ed765109-2205-4f53-a549-6575500e7528" providerId="ADAL" clId="{F4E092D3-E3E7-41ED-B2E0-99D28FA3CC6B}" dt="2024-01-11T21:24:39.118" v="2110" actId="6549"/>
          <ac:spMkLst>
            <pc:docMk/>
            <pc:sldMk cId="864156770" sldId="357"/>
            <ac:spMk id="3" creationId="{F9CA80D8-ECA8-4F05-8433-500EBBD0672C}"/>
          </ac:spMkLst>
        </pc:spChg>
      </pc:sldChg>
      <pc:sldChg chg="modSp">
        <pc:chgData name="Lisa Austin" userId="ed765109-2205-4f53-a549-6575500e7528" providerId="ADAL" clId="{F4E092D3-E3E7-41ED-B2E0-99D28FA3CC6B}" dt="2024-01-11T21:17:01.176" v="1884" actId="20577"/>
        <pc:sldMkLst>
          <pc:docMk/>
          <pc:sldMk cId="86815876" sldId="1027"/>
        </pc:sldMkLst>
        <pc:graphicFrameChg chg="mod">
          <ac:chgData name="Lisa Austin" userId="ed765109-2205-4f53-a549-6575500e7528" providerId="ADAL" clId="{F4E092D3-E3E7-41ED-B2E0-99D28FA3CC6B}" dt="2024-01-11T21:17:01.176" v="1884" actId="20577"/>
          <ac:graphicFrameMkLst>
            <pc:docMk/>
            <pc:sldMk cId="86815876" sldId="1027"/>
            <ac:graphicFrameMk id="7" creationId="{7288C0E5-52C6-953F-1F39-E30AD400E7B2}"/>
          </ac:graphicFrameMkLst>
        </pc:graphicFrameChg>
      </pc:sldChg>
      <pc:sldChg chg="modSp new mod ord">
        <pc:chgData name="Lisa Austin" userId="ed765109-2205-4f53-a549-6575500e7528" providerId="ADAL" clId="{F4E092D3-E3E7-41ED-B2E0-99D28FA3CC6B}" dt="2024-01-09T21:39:08.782" v="1174" actId="20577"/>
        <pc:sldMkLst>
          <pc:docMk/>
          <pc:sldMk cId="1848864548" sldId="1034"/>
        </pc:sldMkLst>
        <pc:spChg chg="mod">
          <ac:chgData name="Lisa Austin" userId="ed765109-2205-4f53-a549-6575500e7528" providerId="ADAL" clId="{F4E092D3-E3E7-41ED-B2E0-99D28FA3CC6B}" dt="2024-01-09T21:39:08.782" v="1174" actId="20577"/>
          <ac:spMkLst>
            <pc:docMk/>
            <pc:sldMk cId="1848864548" sldId="1034"/>
            <ac:spMk id="2" creationId="{9BD9FEE8-C09D-AE28-C913-0505F50129A1}"/>
          </ac:spMkLst>
        </pc:spChg>
      </pc:sldChg>
      <pc:sldChg chg="modSp new mod">
        <pc:chgData name="Lisa Austin" userId="ed765109-2205-4f53-a549-6575500e7528" providerId="ADAL" clId="{F4E092D3-E3E7-41ED-B2E0-99D28FA3CC6B}" dt="2024-01-09T21:45:31.391" v="1694" actId="120"/>
        <pc:sldMkLst>
          <pc:docMk/>
          <pc:sldMk cId="239332159" sldId="1035"/>
        </pc:sldMkLst>
        <pc:spChg chg="mod">
          <ac:chgData name="Lisa Austin" userId="ed765109-2205-4f53-a549-6575500e7528" providerId="ADAL" clId="{F4E092D3-E3E7-41ED-B2E0-99D28FA3CC6B}" dt="2024-01-09T21:44:50.076" v="1691" actId="20577"/>
          <ac:spMkLst>
            <pc:docMk/>
            <pc:sldMk cId="239332159" sldId="1035"/>
            <ac:spMk id="2" creationId="{3766B955-56DA-A953-4EF4-20FBEA106071}"/>
          </ac:spMkLst>
        </pc:spChg>
        <pc:spChg chg="mod">
          <ac:chgData name="Lisa Austin" userId="ed765109-2205-4f53-a549-6575500e7528" providerId="ADAL" clId="{F4E092D3-E3E7-41ED-B2E0-99D28FA3CC6B}" dt="2024-01-09T21:45:31.391" v="1694" actId="120"/>
          <ac:spMkLst>
            <pc:docMk/>
            <pc:sldMk cId="239332159" sldId="1035"/>
            <ac:spMk id="3" creationId="{65D37780-34C3-3941-5BAC-E8769B66E4AD}"/>
          </ac:spMkLst>
        </pc:spChg>
      </pc:sldChg>
      <pc:sldChg chg="new">
        <pc:chgData name="Lisa Austin" userId="ed765109-2205-4f53-a549-6575500e7528" providerId="ADAL" clId="{F4E092D3-E3E7-41ED-B2E0-99D28FA3CC6B}" dt="2024-01-11T21:26:48.740" v="2111" actId="680"/>
        <pc:sldMkLst>
          <pc:docMk/>
          <pc:sldMk cId="1832839625" sldId="1036"/>
        </pc:sldMkLst>
      </pc:sldChg>
      <pc:sldChg chg="new">
        <pc:chgData name="Lisa Austin" userId="ed765109-2205-4f53-a549-6575500e7528" providerId="ADAL" clId="{F4E092D3-E3E7-41ED-B2E0-99D28FA3CC6B}" dt="2024-01-11T21:27:03.148" v="2112" actId="680"/>
        <pc:sldMkLst>
          <pc:docMk/>
          <pc:sldMk cId="2511550758" sldId="1037"/>
        </pc:sldMkLst>
      </pc:sldChg>
      <pc:sldChg chg="new">
        <pc:chgData name="Lisa Austin" userId="ed765109-2205-4f53-a549-6575500e7528" providerId="ADAL" clId="{F4E092D3-E3E7-41ED-B2E0-99D28FA3CC6B}" dt="2024-01-11T21:27:14.535" v="2113" actId="680"/>
        <pc:sldMkLst>
          <pc:docMk/>
          <pc:sldMk cId="1963670638" sldId="1038"/>
        </pc:sldMkLst>
      </pc:sldChg>
    </pc:docChg>
  </pc:docChgLst>
  <pc:docChgLst>
    <pc:chgData name="Lisa Austin" userId="ed765109-2205-4f53-a549-6575500e7528" providerId="ADAL" clId="{4871718A-FD78-48AD-82A1-0445D785F9CA}"/>
    <pc:docChg chg="custSel addSld modSld sldOrd">
      <pc:chgData name="Lisa Austin" userId="ed765109-2205-4f53-a549-6575500e7528" providerId="ADAL" clId="{4871718A-FD78-48AD-82A1-0445D785F9CA}" dt="2023-12-27T21:03:55.442" v="5992" actId="20577"/>
      <pc:docMkLst>
        <pc:docMk/>
      </pc:docMkLst>
      <pc:sldChg chg="ord">
        <pc:chgData name="Lisa Austin" userId="ed765109-2205-4f53-a549-6575500e7528" providerId="ADAL" clId="{4871718A-FD78-48AD-82A1-0445D785F9CA}" dt="2023-12-27T19:46:10.057" v="3490"/>
        <pc:sldMkLst>
          <pc:docMk/>
          <pc:sldMk cId="105745236" sldId="316"/>
        </pc:sldMkLst>
      </pc:sldChg>
      <pc:sldChg chg="modSp mod ord">
        <pc:chgData name="Lisa Austin" userId="ed765109-2205-4f53-a549-6575500e7528" providerId="ADAL" clId="{4871718A-FD78-48AD-82A1-0445D785F9CA}" dt="2023-12-27T19:29:08.860" v="2814" actId="27636"/>
        <pc:sldMkLst>
          <pc:docMk/>
          <pc:sldMk cId="3259847145" sldId="318"/>
        </pc:sldMkLst>
        <pc:spChg chg="mod">
          <ac:chgData name="Lisa Austin" userId="ed765109-2205-4f53-a549-6575500e7528" providerId="ADAL" clId="{4871718A-FD78-48AD-82A1-0445D785F9CA}" dt="2023-12-27T19:29:08.860" v="2814" actId="27636"/>
          <ac:spMkLst>
            <pc:docMk/>
            <pc:sldMk cId="3259847145" sldId="318"/>
            <ac:spMk id="2" creationId="{0798C0D6-22AE-4101-BE3B-D0F037F8F22E}"/>
          </ac:spMkLst>
        </pc:spChg>
        <pc:spChg chg="mod">
          <ac:chgData name="Lisa Austin" userId="ed765109-2205-4f53-a549-6575500e7528" providerId="ADAL" clId="{4871718A-FD78-48AD-82A1-0445D785F9CA}" dt="2023-12-27T18:48:06.008" v="1287" actId="113"/>
          <ac:spMkLst>
            <pc:docMk/>
            <pc:sldMk cId="3259847145" sldId="318"/>
            <ac:spMk id="3" creationId="{F5B00BFE-ED17-4BE8-91D2-8B20A25E99EC}"/>
          </ac:spMkLst>
        </pc:spChg>
        <pc:graphicFrameChg chg="mod">
          <ac:chgData name="Lisa Austin" userId="ed765109-2205-4f53-a549-6575500e7528" providerId="ADAL" clId="{4871718A-FD78-48AD-82A1-0445D785F9CA}" dt="2023-12-27T19:05:55.149" v="1865"/>
          <ac:graphicFrameMkLst>
            <pc:docMk/>
            <pc:sldMk cId="3259847145" sldId="318"/>
            <ac:graphicFrameMk id="6" creationId="{AA5A64E9-E585-4F2C-8691-4F5362607FEC}"/>
          </ac:graphicFrameMkLst>
        </pc:graphicFrameChg>
      </pc:sldChg>
      <pc:sldChg chg="ord">
        <pc:chgData name="Lisa Austin" userId="ed765109-2205-4f53-a549-6575500e7528" providerId="ADAL" clId="{4871718A-FD78-48AD-82A1-0445D785F9CA}" dt="2023-12-27T19:06:23.728" v="1867"/>
        <pc:sldMkLst>
          <pc:docMk/>
          <pc:sldMk cId="1534256075" sldId="321"/>
        </pc:sldMkLst>
      </pc:sldChg>
      <pc:sldChg chg="modSp mod">
        <pc:chgData name="Lisa Austin" userId="ed765109-2205-4f53-a549-6575500e7528" providerId="ADAL" clId="{4871718A-FD78-48AD-82A1-0445D785F9CA}" dt="2023-12-27T19:45:46.984" v="3484"/>
        <pc:sldMkLst>
          <pc:docMk/>
          <pc:sldMk cId="2078966591" sldId="327"/>
        </pc:sldMkLst>
        <pc:spChg chg="mod">
          <ac:chgData name="Lisa Austin" userId="ed765109-2205-4f53-a549-6575500e7528" providerId="ADAL" clId="{4871718A-FD78-48AD-82A1-0445D785F9CA}" dt="2023-12-27T19:34:29.157" v="2854" actId="20577"/>
          <ac:spMkLst>
            <pc:docMk/>
            <pc:sldMk cId="2078966591" sldId="327"/>
            <ac:spMk id="3" creationId="{767937BC-375D-4F5A-98BB-548F5A98A431}"/>
          </ac:spMkLst>
        </pc:spChg>
        <pc:graphicFrameChg chg="mod modGraphic">
          <ac:chgData name="Lisa Austin" userId="ed765109-2205-4f53-a549-6575500e7528" providerId="ADAL" clId="{4871718A-FD78-48AD-82A1-0445D785F9CA}" dt="2023-12-27T19:45:46.984" v="3484"/>
          <ac:graphicFrameMkLst>
            <pc:docMk/>
            <pc:sldMk cId="2078966591" sldId="327"/>
            <ac:graphicFrameMk id="6" creationId="{5E67D015-E6B3-453E-8DCF-8F41704639AB}"/>
          </ac:graphicFrameMkLst>
        </pc:graphicFrameChg>
      </pc:sldChg>
      <pc:sldChg chg="modSp mod ord">
        <pc:chgData name="Lisa Austin" userId="ed765109-2205-4f53-a549-6575500e7528" providerId="ADAL" clId="{4871718A-FD78-48AD-82A1-0445D785F9CA}" dt="2023-12-27T20:52:03.321" v="5821"/>
        <pc:sldMkLst>
          <pc:docMk/>
          <pc:sldMk cId="1417306792" sldId="328"/>
        </pc:sldMkLst>
        <pc:spChg chg="mod">
          <ac:chgData name="Lisa Austin" userId="ed765109-2205-4f53-a549-6575500e7528" providerId="ADAL" clId="{4871718A-FD78-48AD-82A1-0445D785F9CA}" dt="2023-12-27T20:28:53.568" v="4366" actId="20577"/>
          <ac:spMkLst>
            <pc:docMk/>
            <pc:sldMk cId="1417306792" sldId="328"/>
            <ac:spMk id="3" creationId="{3D53FEA4-BD05-41D7-90A9-BFE688F85C96}"/>
          </ac:spMkLst>
        </pc:spChg>
        <pc:graphicFrameChg chg="mod">
          <ac:chgData name="Lisa Austin" userId="ed765109-2205-4f53-a549-6575500e7528" providerId="ADAL" clId="{4871718A-FD78-48AD-82A1-0445D785F9CA}" dt="2023-12-27T20:52:03.321" v="5821"/>
          <ac:graphicFrameMkLst>
            <pc:docMk/>
            <pc:sldMk cId="1417306792" sldId="328"/>
            <ac:graphicFrameMk id="6" creationId="{E4180340-45A5-4314-83AD-35A9A767A24E}"/>
          </ac:graphicFrameMkLst>
        </pc:graphicFrameChg>
      </pc:sldChg>
      <pc:sldChg chg="modSp mod ord">
        <pc:chgData name="Lisa Austin" userId="ed765109-2205-4f53-a549-6575500e7528" providerId="ADAL" clId="{4871718A-FD78-48AD-82A1-0445D785F9CA}" dt="2023-12-27T20:56:40.305" v="5833"/>
        <pc:sldMkLst>
          <pc:docMk/>
          <pc:sldMk cId="2998606508" sldId="336"/>
        </pc:sldMkLst>
        <pc:spChg chg="mod">
          <ac:chgData name="Lisa Austin" userId="ed765109-2205-4f53-a549-6575500e7528" providerId="ADAL" clId="{4871718A-FD78-48AD-82A1-0445D785F9CA}" dt="2023-12-27T19:13:49.596" v="2364" actId="120"/>
          <ac:spMkLst>
            <pc:docMk/>
            <pc:sldMk cId="2998606508" sldId="336"/>
            <ac:spMk id="3" creationId="{EDDB8EE1-6552-4149-AB43-097DEFD476AC}"/>
          </ac:spMkLst>
        </pc:spChg>
      </pc:sldChg>
      <pc:sldChg chg="modSp mod ord">
        <pc:chgData name="Lisa Austin" userId="ed765109-2205-4f53-a549-6575500e7528" providerId="ADAL" clId="{4871718A-FD78-48AD-82A1-0445D785F9CA}" dt="2023-12-27T19:46:06.354" v="3488"/>
        <pc:sldMkLst>
          <pc:docMk/>
          <pc:sldMk cId="4222226294" sldId="348"/>
        </pc:sldMkLst>
        <pc:spChg chg="mod">
          <ac:chgData name="Lisa Austin" userId="ed765109-2205-4f53-a549-6575500e7528" providerId="ADAL" clId="{4871718A-FD78-48AD-82A1-0445D785F9CA}" dt="2023-12-27T19:30:38.165" v="2818" actId="6549"/>
          <ac:spMkLst>
            <pc:docMk/>
            <pc:sldMk cId="4222226294" sldId="348"/>
            <ac:spMk id="2" creationId="{1192C31F-FAEC-4C49-AB7F-5C13964E9338}"/>
          </ac:spMkLst>
        </pc:spChg>
        <pc:spChg chg="mod">
          <ac:chgData name="Lisa Austin" userId="ed765109-2205-4f53-a549-6575500e7528" providerId="ADAL" clId="{4871718A-FD78-48AD-82A1-0445D785F9CA}" dt="2023-12-27T19:29:48.532" v="2815" actId="6549"/>
          <ac:spMkLst>
            <pc:docMk/>
            <pc:sldMk cId="4222226294" sldId="348"/>
            <ac:spMk id="3" creationId="{390E78A4-3B65-48CF-B1A4-48E9462E918D}"/>
          </ac:spMkLst>
        </pc:spChg>
      </pc:sldChg>
      <pc:sldChg chg="modSp mod">
        <pc:chgData name="Lisa Austin" userId="ed765109-2205-4f53-a549-6575500e7528" providerId="ADAL" clId="{4871718A-FD78-48AD-82A1-0445D785F9CA}" dt="2023-12-27T21:01:27.440" v="5963" actId="20577"/>
        <pc:sldMkLst>
          <pc:docMk/>
          <pc:sldMk cId="2467177770" sldId="351"/>
        </pc:sldMkLst>
        <pc:spChg chg="mod">
          <ac:chgData name="Lisa Austin" userId="ed765109-2205-4f53-a549-6575500e7528" providerId="ADAL" clId="{4871718A-FD78-48AD-82A1-0445D785F9CA}" dt="2023-12-27T21:01:27.440" v="5963" actId="20577"/>
          <ac:spMkLst>
            <pc:docMk/>
            <pc:sldMk cId="2467177770" sldId="351"/>
            <ac:spMk id="2" creationId="{FB34AB19-6013-4227-A4D6-0B941323BD4C}"/>
          </ac:spMkLst>
        </pc:spChg>
        <pc:spChg chg="mod">
          <ac:chgData name="Lisa Austin" userId="ed765109-2205-4f53-a549-6575500e7528" providerId="ADAL" clId="{4871718A-FD78-48AD-82A1-0445D785F9CA}" dt="2023-12-27T18:31:45.325" v="748" actId="113"/>
          <ac:spMkLst>
            <pc:docMk/>
            <pc:sldMk cId="2467177770" sldId="351"/>
            <ac:spMk id="3" creationId="{9458CFE5-2707-4362-923B-62F6DCB5961C}"/>
          </ac:spMkLst>
        </pc:spChg>
      </pc:sldChg>
      <pc:sldChg chg="modSp mod ord">
        <pc:chgData name="Lisa Austin" userId="ed765109-2205-4f53-a549-6575500e7528" providerId="ADAL" clId="{4871718A-FD78-48AD-82A1-0445D785F9CA}" dt="2023-12-27T20:55:47.449" v="5831"/>
        <pc:sldMkLst>
          <pc:docMk/>
          <pc:sldMk cId="556144323" sldId="355"/>
        </pc:sldMkLst>
        <pc:spChg chg="mod">
          <ac:chgData name="Lisa Austin" userId="ed765109-2205-4f53-a549-6575500e7528" providerId="ADAL" clId="{4871718A-FD78-48AD-82A1-0445D785F9CA}" dt="2023-12-27T19:26:01.837" v="2790" actId="5793"/>
          <ac:spMkLst>
            <pc:docMk/>
            <pc:sldMk cId="556144323" sldId="355"/>
            <ac:spMk id="2" creationId="{5736647D-D489-4764-85A9-2948E25DC052}"/>
          </ac:spMkLst>
        </pc:spChg>
        <pc:spChg chg="mod">
          <ac:chgData name="Lisa Austin" userId="ed765109-2205-4f53-a549-6575500e7528" providerId="ADAL" clId="{4871718A-FD78-48AD-82A1-0445D785F9CA}" dt="2023-12-27T18:28:06.020" v="473" actId="6549"/>
          <ac:spMkLst>
            <pc:docMk/>
            <pc:sldMk cId="556144323" sldId="355"/>
            <ac:spMk id="3" creationId="{1FB8463D-2483-429C-9A24-024F6BED5A34}"/>
          </ac:spMkLst>
        </pc:spChg>
      </pc:sldChg>
      <pc:sldChg chg="modSp mod ord">
        <pc:chgData name="Lisa Austin" userId="ed765109-2205-4f53-a549-6575500e7528" providerId="ADAL" clId="{4871718A-FD78-48AD-82A1-0445D785F9CA}" dt="2023-12-27T21:03:55.442" v="5992" actId="20577"/>
        <pc:sldMkLst>
          <pc:docMk/>
          <pc:sldMk cId="86815876" sldId="1027"/>
        </pc:sldMkLst>
        <pc:spChg chg="mod">
          <ac:chgData name="Lisa Austin" userId="ed765109-2205-4f53-a549-6575500e7528" providerId="ADAL" clId="{4871718A-FD78-48AD-82A1-0445D785F9CA}" dt="2023-12-27T19:47:26.672" v="3539" actId="20577"/>
          <ac:spMkLst>
            <pc:docMk/>
            <pc:sldMk cId="86815876" sldId="1027"/>
            <ac:spMk id="2" creationId="{E6B5561C-ACF0-42C4-B79A-2123C9638A71}"/>
          </ac:spMkLst>
        </pc:spChg>
        <pc:graphicFrameChg chg="mod">
          <ac:chgData name="Lisa Austin" userId="ed765109-2205-4f53-a549-6575500e7528" providerId="ADAL" clId="{4871718A-FD78-48AD-82A1-0445D785F9CA}" dt="2023-12-27T21:03:55.442" v="5992" actId="20577"/>
          <ac:graphicFrameMkLst>
            <pc:docMk/>
            <pc:sldMk cId="86815876" sldId="1027"/>
            <ac:graphicFrameMk id="7" creationId="{7288C0E5-52C6-953F-1F39-E30AD400E7B2}"/>
          </ac:graphicFrameMkLst>
        </pc:graphicFrameChg>
      </pc:sldChg>
      <pc:sldChg chg="ord">
        <pc:chgData name="Lisa Austin" userId="ed765109-2205-4f53-a549-6575500e7528" providerId="ADAL" clId="{4871718A-FD78-48AD-82A1-0445D785F9CA}" dt="2023-12-27T19:06:33.688" v="1871"/>
        <pc:sldMkLst>
          <pc:docMk/>
          <pc:sldMk cId="3198104752" sldId="1030"/>
        </pc:sldMkLst>
      </pc:sldChg>
      <pc:sldChg chg="modSp add mod ord">
        <pc:chgData name="Lisa Austin" userId="ed765109-2205-4f53-a549-6575500e7528" providerId="ADAL" clId="{4871718A-FD78-48AD-82A1-0445D785F9CA}" dt="2023-12-27T20:57:47.595" v="5837"/>
        <pc:sldMkLst>
          <pc:docMk/>
          <pc:sldMk cId="3192788058" sldId="1031"/>
        </pc:sldMkLst>
        <pc:spChg chg="mod">
          <ac:chgData name="Lisa Austin" userId="ed765109-2205-4f53-a549-6575500e7528" providerId="ADAL" clId="{4871718A-FD78-48AD-82A1-0445D785F9CA}" dt="2023-12-27T19:27:28.791" v="2802" actId="255"/>
          <ac:spMkLst>
            <pc:docMk/>
            <pc:sldMk cId="3192788058" sldId="1031"/>
            <ac:spMk id="2" creationId="{FB34AB19-6013-4227-A4D6-0B941323BD4C}"/>
          </ac:spMkLst>
        </pc:spChg>
        <pc:spChg chg="mod">
          <ac:chgData name="Lisa Austin" userId="ed765109-2205-4f53-a549-6575500e7528" providerId="ADAL" clId="{4871718A-FD78-48AD-82A1-0445D785F9CA}" dt="2023-12-27T19:14:48.793" v="2379" actId="20577"/>
          <ac:spMkLst>
            <pc:docMk/>
            <pc:sldMk cId="3192788058" sldId="1031"/>
            <ac:spMk id="3" creationId="{9458CFE5-2707-4362-923B-62F6DCB5961C}"/>
          </ac:spMkLst>
        </pc:spChg>
      </pc:sldChg>
      <pc:sldChg chg="modSp add">
        <pc:chgData name="Lisa Austin" userId="ed765109-2205-4f53-a549-6575500e7528" providerId="ADAL" clId="{4871718A-FD78-48AD-82A1-0445D785F9CA}" dt="2023-12-27T19:09:28.309" v="2118" actId="20577"/>
        <pc:sldMkLst>
          <pc:docMk/>
          <pc:sldMk cId="1545282843" sldId="1032"/>
        </pc:sldMkLst>
        <pc:graphicFrameChg chg="mod">
          <ac:chgData name="Lisa Austin" userId="ed765109-2205-4f53-a549-6575500e7528" providerId="ADAL" clId="{4871718A-FD78-48AD-82A1-0445D785F9CA}" dt="2023-12-27T19:09:28.309" v="2118" actId="20577"/>
          <ac:graphicFrameMkLst>
            <pc:docMk/>
            <pc:sldMk cId="1545282843" sldId="1032"/>
            <ac:graphicFrameMk id="6" creationId="{E9FEB192-F7CB-42EF-A2E7-2937A6624510}"/>
          </ac:graphicFrameMkLst>
        </pc:graphicFrameChg>
      </pc:sldChg>
      <pc:sldChg chg="modSp add">
        <pc:chgData name="Lisa Austin" userId="ed765109-2205-4f53-a549-6575500e7528" providerId="ADAL" clId="{4871718A-FD78-48AD-82A1-0445D785F9CA}" dt="2023-12-27T20:57:26.412" v="5835" actId="20577"/>
        <pc:sldMkLst>
          <pc:docMk/>
          <pc:sldMk cId="90341923" sldId="1033"/>
        </pc:sldMkLst>
        <pc:graphicFrameChg chg="mod">
          <ac:chgData name="Lisa Austin" userId="ed765109-2205-4f53-a549-6575500e7528" providerId="ADAL" clId="{4871718A-FD78-48AD-82A1-0445D785F9CA}" dt="2023-12-27T20:57:26.412" v="5835" actId="20577"/>
          <ac:graphicFrameMkLst>
            <pc:docMk/>
            <pc:sldMk cId="90341923" sldId="1033"/>
            <ac:graphicFrameMk id="6" creationId="{E9FEB192-F7CB-42EF-A2E7-2937A6624510}"/>
          </ac:graphicFrameMkLst>
        </pc:graphicFrameChg>
      </pc:sldChg>
    </pc:docChg>
  </pc:docChgLst>
  <pc:docChgLst>
    <pc:chgData name="Lisa Austin" userId="ed765109-2205-4f53-a549-6575500e7528" providerId="ADAL" clId="{16F35567-FCBF-46BF-BC63-CC430A92A1D4}"/>
    <pc:docChg chg="addSld delSld modSld sldOrd">
      <pc:chgData name="Lisa Austin" userId="ed765109-2205-4f53-a549-6575500e7528" providerId="ADAL" clId="{16F35567-FCBF-46BF-BC63-CC430A92A1D4}" dt="2025-01-23T17:33:49.282" v="38" actId="2696"/>
      <pc:docMkLst>
        <pc:docMk/>
      </pc:docMkLst>
      <pc:sldChg chg="del">
        <pc:chgData name="Lisa Austin" userId="ed765109-2205-4f53-a549-6575500e7528" providerId="ADAL" clId="{16F35567-FCBF-46BF-BC63-CC430A92A1D4}" dt="2025-01-23T17:26:40.079" v="16" actId="2696"/>
        <pc:sldMkLst>
          <pc:docMk/>
          <pc:sldMk cId="0" sldId="256"/>
        </pc:sldMkLst>
      </pc:sldChg>
      <pc:sldChg chg="del">
        <pc:chgData name="Lisa Austin" userId="ed765109-2205-4f53-a549-6575500e7528" providerId="ADAL" clId="{16F35567-FCBF-46BF-BC63-CC430A92A1D4}" dt="2025-01-23T17:26:35.254" v="15" actId="2696"/>
        <pc:sldMkLst>
          <pc:docMk/>
          <pc:sldMk cId="0" sldId="266"/>
        </pc:sldMkLst>
      </pc:sldChg>
      <pc:sldChg chg="ord">
        <pc:chgData name="Lisa Austin" userId="ed765109-2205-4f53-a549-6575500e7528" providerId="ADAL" clId="{16F35567-FCBF-46BF-BC63-CC430A92A1D4}" dt="2025-01-23T17:27:47.598" v="18"/>
        <pc:sldMkLst>
          <pc:docMk/>
          <pc:sldMk cId="0" sldId="267"/>
        </pc:sldMkLst>
      </pc:sldChg>
      <pc:sldChg chg="ord">
        <pc:chgData name="Lisa Austin" userId="ed765109-2205-4f53-a549-6575500e7528" providerId="ADAL" clId="{16F35567-FCBF-46BF-BC63-CC430A92A1D4}" dt="2025-01-23T17:26:22.213" v="13"/>
        <pc:sldMkLst>
          <pc:docMk/>
          <pc:sldMk cId="0" sldId="278"/>
        </pc:sldMkLst>
      </pc:sldChg>
      <pc:sldChg chg="ord">
        <pc:chgData name="Lisa Austin" userId="ed765109-2205-4f53-a549-6575500e7528" providerId="ADAL" clId="{16F35567-FCBF-46BF-BC63-CC430A92A1D4}" dt="2025-01-23T17:28:00.165" v="20"/>
        <pc:sldMkLst>
          <pc:docMk/>
          <pc:sldMk cId="0" sldId="279"/>
        </pc:sldMkLst>
      </pc:sldChg>
      <pc:sldChg chg="ord">
        <pc:chgData name="Lisa Austin" userId="ed765109-2205-4f53-a549-6575500e7528" providerId="ADAL" clId="{16F35567-FCBF-46BF-BC63-CC430A92A1D4}" dt="2025-01-23T17:28:09.741" v="22"/>
        <pc:sldMkLst>
          <pc:docMk/>
          <pc:sldMk cId="0" sldId="281"/>
        </pc:sldMkLst>
      </pc:sldChg>
      <pc:sldChg chg="ord">
        <pc:chgData name="Lisa Austin" userId="ed765109-2205-4f53-a549-6575500e7528" providerId="ADAL" clId="{16F35567-FCBF-46BF-BC63-CC430A92A1D4}" dt="2025-01-23T17:32:21.201" v="25"/>
        <pc:sldMkLst>
          <pc:docMk/>
          <pc:sldMk cId="1795961095" sldId="283"/>
        </pc:sldMkLst>
      </pc:sldChg>
      <pc:sldChg chg="ord">
        <pc:chgData name="Lisa Austin" userId="ed765109-2205-4f53-a549-6575500e7528" providerId="ADAL" clId="{16F35567-FCBF-46BF-BC63-CC430A92A1D4}" dt="2025-01-23T17:32:48.795" v="35"/>
        <pc:sldMkLst>
          <pc:docMk/>
          <pc:sldMk cId="3516940154" sldId="337"/>
        </pc:sldMkLst>
      </pc:sldChg>
      <pc:sldChg chg="ord">
        <pc:chgData name="Lisa Austin" userId="ed765109-2205-4f53-a549-6575500e7528" providerId="ADAL" clId="{16F35567-FCBF-46BF-BC63-CC430A92A1D4}" dt="2025-01-23T17:32:31.378" v="29"/>
        <pc:sldMkLst>
          <pc:docMk/>
          <pc:sldMk cId="1172132349" sldId="347"/>
        </pc:sldMkLst>
      </pc:sldChg>
      <pc:sldChg chg="ord">
        <pc:chgData name="Lisa Austin" userId="ed765109-2205-4f53-a549-6575500e7528" providerId="ADAL" clId="{16F35567-FCBF-46BF-BC63-CC430A92A1D4}" dt="2025-01-23T17:32:37.742" v="31"/>
        <pc:sldMkLst>
          <pc:docMk/>
          <pc:sldMk cId="864236547" sldId="352"/>
        </pc:sldMkLst>
      </pc:sldChg>
      <pc:sldChg chg="ord">
        <pc:chgData name="Lisa Austin" userId="ed765109-2205-4f53-a549-6575500e7528" providerId="ADAL" clId="{16F35567-FCBF-46BF-BC63-CC430A92A1D4}" dt="2025-01-23T17:32:41.981" v="33"/>
        <pc:sldMkLst>
          <pc:docMk/>
          <pc:sldMk cId="1300077463" sldId="353"/>
        </pc:sldMkLst>
      </pc:sldChg>
      <pc:sldChg chg="del">
        <pc:chgData name="Lisa Austin" userId="ed765109-2205-4f53-a549-6575500e7528" providerId="ADAL" clId="{16F35567-FCBF-46BF-BC63-CC430A92A1D4}" dt="2025-01-23T17:28:14.384" v="23" actId="2696"/>
        <pc:sldMkLst>
          <pc:docMk/>
          <pc:sldMk cId="2734321135" sldId="1028"/>
        </pc:sldMkLst>
      </pc:sldChg>
      <pc:sldChg chg="del">
        <pc:chgData name="Lisa Austin" userId="ed765109-2205-4f53-a549-6575500e7528" providerId="ADAL" clId="{16F35567-FCBF-46BF-BC63-CC430A92A1D4}" dt="2025-01-23T17:33:01.806" v="36" actId="2696"/>
        <pc:sldMkLst>
          <pc:docMk/>
          <pc:sldMk cId="1832839625" sldId="1036"/>
        </pc:sldMkLst>
      </pc:sldChg>
      <pc:sldChg chg="del">
        <pc:chgData name="Lisa Austin" userId="ed765109-2205-4f53-a549-6575500e7528" providerId="ADAL" clId="{16F35567-FCBF-46BF-BC63-CC430A92A1D4}" dt="2025-01-23T17:33:44.256" v="37" actId="2696"/>
        <pc:sldMkLst>
          <pc:docMk/>
          <pc:sldMk cId="2511550758" sldId="1037"/>
        </pc:sldMkLst>
      </pc:sldChg>
      <pc:sldChg chg="del">
        <pc:chgData name="Lisa Austin" userId="ed765109-2205-4f53-a549-6575500e7528" providerId="ADAL" clId="{16F35567-FCBF-46BF-BC63-CC430A92A1D4}" dt="2025-01-23T17:33:49.282" v="38" actId="2696"/>
        <pc:sldMkLst>
          <pc:docMk/>
          <pc:sldMk cId="1963670638" sldId="1038"/>
        </pc:sldMkLst>
      </pc:sldChg>
      <pc:sldChg chg="add ord">
        <pc:chgData name="Lisa Austin" userId="ed765109-2205-4f53-a549-6575500e7528" providerId="ADAL" clId="{16F35567-FCBF-46BF-BC63-CC430A92A1D4}" dt="2025-01-23T17:25:39.301" v="5"/>
        <pc:sldMkLst>
          <pc:docMk/>
          <pc:sldMk cId="2498819635" sldId="1039"/>
        </pc:sldMkLst>
      </pc:sldChg>
      <pc:sldChg chg="add ord">
        <pc:chgData name="Lisa Austin" userId="ed765109-2205-4f53-a549-6575500e7528" providerId="ADAL" clId="{16F35567-FCBF-46BF-BC63-CC430A92A1D4}" dt="2025-01-23T17:25:52.151" v="7"/>
        <pc:sldMkLst>
          <pc:docMk/>
          <pc:sldMk cId="0" sldId="1040"/>
        </pc:sldMkLst>
      </pc:sldChg>
      <pc:sldChg chg="add ord">
        <pc:chgData name="Lisa Austin" userId="ed765109-2205-4f53-a549-6575500e7528" providerId="ADAL" clId="{16F35567-FCBF-46BF-BC63-CC430A92A1D4}" dt="2025-01-23T17:26:03.928" v="9"/>
        <pc:sldMkLst>
          <pc:docMk/>
          <pc:sldMk cId="0" sldId="1041"/>
        </pc:sldMkLst>
      </pc:sldChg>
      <pc:sldChg chg="add del">
        <pc:chgData name="Lisa Austin" userId="ed765109-2205-4f53-a549-6575500e7528" providerId="ADAL" clId="{16F35567-FCBF-46BF-BC63-CC430A92A1D4}" dt="2025-01-23T17:26:28.324" v="14" actId="2696"/>
        <pc:sldMkLst>
          <pc:docMk/>
          <pc:sldMk cId="0" sldId="1042"/>
        </pc:sldMkLst>
      </pc:sldChg>
    </pc:docChg>
  </pc:docChgLst>
  <pc:docChgLst>
    <pc:chgData name="Lisa Austin" userId="ed765109-2205-4f53-a549-6575500e7528" providerId="ADAL" clId="{F8B60E79-CC90-4AE2-B7BD-94C3B4AF96E0}"/>
    <pc:docChg chg="modNotesMaster modHandout">
      <pc:chgData name="Lisa Austin" userId="ed765109-2205-4f53-a549-6575500e7528" providerId="ADAL" clId="{F8B60E79-CC90-4AE2-B7BD-94C3B4AF96E0}" dt="2024-08-05T17:50:52.017"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200" b="1" i="1"/>
            <a:t>Positive Impressions:</a:t>
          </a:r>
        </a:p>
        <a:p>
          <a:r>
            <a:rPr lang="en-US" sz="1200" b="1" i="1"/>
            <a:t>Environmental</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promote a quiet environment</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always clean our hands before and after contact with a patient , equipment, and their environment.</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create a safe workspace and “</a:t>
          </a:r>
          <a:r>
            <a:rPr lang="en-US" b="1"/>
            <a:t>speak up</a:t>
          </a:r>
          <a:r>
            <a:rPr lang="en-US"/>
            <a:t>: whenever we have a safety concern</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200" b="1" i="1"/>
            <a:t>Positive Impressions:</a:t>
          </a:r>
        </a:p>
        <a:p>
          <a:r>
            <a:rPr lang="en-US" sz="1200" b="1" i="1"/>
            <a:t>Environmental</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take ownership for keeping our environment clean.</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eat and drink in designated places.</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put equipment away and store it properly.</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600" b="1" i="1"/>
            <a:t>Service Recovery</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always assume a solution can be reached.</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never make excuses or place blame when handling complaints.</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are empowered to address complaints and seek help when required.</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600" b="1" i="1"/>
            <a:t>Service Recovery</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listen attentively when speaking with an upset customer.</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lower our voice, make eye contact and use extreme courtesy.</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offer personal help and take action even when rules are barriers.</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33A9BE-5424-437D-BE58-68CA11975704}" type="doc">
      <dgm:prSet loTypeId="urn:microsoft.com/office/officeart/2005/8/layout/pyramid3" loCatId="pyramid" qsTypeId="urn:microsoft.com/office/officeart/2005/8/quickstyle/simple1" qsCatId="simple" csTypeId="urn:microsoft.com/office/officeart/2005/8/colors/colorful2" csCatId="colorful" phldr="1"/>
      <dgm:spPr/>
    </dgm:pt>
    <dgm:pt modelId="{1B54BC0A-5DAC-4771-9613-EF6F243C7A18}">
      <dgm:prSet phldrT="[Text]" custT="1"/>
      <dgm:spPr/>
      <dgm:t>
        <a:bodyPr/>
        <a:lstStyle/>
        <a:p>
          <a:r>
            <a:rPr lang="en-US" sz="1400" b="1"/>
            <a:t>Greetings: </a:t>
          </a:r>
          <a:r>
            <a:rPr lang="en-US" sz="1050" b="1"/>
            <a:t>smile, eye contact, intro and explain our role to customers.</a:t>
          </a:r>
        </a:p>
      </dgm:t>
    </dgm:pt>
    <dgm:pt modelId="{FD561E1E-6D74-4D38-9678-7A075998D2BF}" type="parTrans" cxnId="{9E9A74A1-63D3-44E7-AD27-F13577796D9A}">
      <dgm:prSet/>
      <dgm:spPr/>
      <dgm:t>
        <a:bodyPr/>
        <a:lstStyle/>
        <a:p>
          <a:endParaRPr lang="en-US" sz="1800" b="1"/>
        </a:p>
      </dgm:t>
    </dgm:pt>
    <dgm:pt modelId="{383137C8-E924-4D9E-8257-6500F9570142}" type="sibTrans" cxnId="{9E9A74A1-63D3-44E7-AD27-F13577796D9A}">
      <dgm:prSet/>
      <dgm:spPr/>
      <dgm:t>
        <a:bodyPr/>
        <a:lstStyle/>
        <a:p>
          <a:endParaRPr lang="en-US" sz="1800" b="1"/>
        </a:p>
      </dgm:t>
    </dgm:pt>
    <dgm:pt modelId="{3DF455D2-713D-456C-81CA-72A41F675664}">
      <dgm:prSet phldrT="[Text]" custT="1"/>
      <dgm:spPr/>
      <dgm:t>
        <a:bodyPr/>
        <a:lstStyle/>
        <a:p>
          <a:r>
            <a:rPr lang="en-US" sz="1400" b="1"/>
            <a:t>Elevator Courtesy</a:t>
          </a:r>
          <a:r>
            <a:rPr lang="en-US" sz="1050" b="1"/>
            <a:t>: wait for people to exit before entering. Visitors on first. Face patients towards the entrance.</a:t>
          </a:r>
        </a:p>
      </dgm:t>
    </dgm:pt>
    <dgm:pt modelId="{195A2DB6-23CA-4C3C-9FAF-6D67C9282440}" type="parTrans" cxnId="{5AF5B684-8990-4542-AD3F-8654CDC4212E}">
      <dgm:prSet/>
      <dgm:spPr/>
      <dgm:t>
        <a:bodyPr/>
        <a:lstStyle/>
        <a:p>
          <a:endParaRPr lang="en-US" sz="1800" b="1"/>
        </a:p>
      </dgm:t>
    </dgm:pt>
    <dgm:pt modelId="{4E271751-44B5-4D46-B872-16A7E930E0FA}" type="sibTrans" cxnId="{5AF5B684-8990-4542-AD3F-8654CDC4212E}">
      <dgm:prSet/>
      <dgm:spPr/>
      <dgm:t>
        <a:bodyPr/>
        <a:lstStyle/>
        <a:p>
          <a:endParaRPr lang="en-US" sz="1800" b="1"/>
        </a:p>
      </dgm:t>
    </dgm:pt>
    <dgm:pt modelId="{520C6683-D761-4992-AB9D-24C6B77954EC}">
      <dgm:prSet phldrT="[Text]" custT="1"/>
      <dgm:spPr/>
      <dgm:t>
        <a:bodyPr/>
        <a:lstStyle/>
        <a:p>
          <a:r>
            <a:rPr lang="en-US" sz="1400" b="1"/>
            <a:t>Wayfinding: </a:t>
          </a:r>
        </a:p>
        <a:p>
          <a:r>
            <a:rPr lang="en-US" sz="1000" b="1"/>
            <a:t>we look for customers who seem confused or need direction and personally assist them to their destinations</a:t>
          </a:r>
          <a:r>
            <a:rPr lang="en-US" sz="1400" b="1"/>
            <a:t>.</a:t>
          </a:r>
        </a:p>
      </dgm:t>
    </dgm:pt>
    <dgm:pt modelId="{B5A8684E-C5E2-4B8C-8B42-1A90190CE629}" type="parTrans" cxnId="{538C6DC4-7508-4BF5-A1B0-E02DB7183FB6}">
      <dgm:prSet/>
      <dgm:spPr/>
      <dgm:t>
        <a:bodyPr/>
        <a:lstStyle/>
        <a:p>
          <a:endParaRPr lang="en-US" sz="1800" b="1"/>
        </a:p>
      </dgm:t>
    </dgm:pt>
    <dgm:pt modelId="{625DA5F1-FE45-415B-9E12-B52465121B08}" type="sibTrans" cxnId="{538C6DC4-7508-4BF5-A1B0-E02DB7183FB6}">
      <dgm:prSet/>
      <dgm:spPr/>
      <dgm:t>
        <a:bodyPr/>
        <a:lstStyle/>
        <a:p>
          <a:endParaRPr lang="en-US" sz="1800" b="1"/>
        </a:p>
      </dgm:t>
    </dgm:pt>
    <dgm:pt modelId="{25E12F32-731D-4346-AF7C-C93FCAEFD4E3}">
      <dgm:prSet custT="1"/>
      <dgm:spPr/>
      <dgm:t>
        <a:bodyPr/>
        <a:lstStyle/>
        <a:p>
          <a:r>
            <a:rPr lang="en-US" sz="1400" b="1"/>
            <a:t>Responsiveness &amp; Wait: </a:t>
          </a:r>
          <a:r>
            <a:rPr lang="en-US" sz="900" b="1"/>
            <a:t>provide a comfortable atmosphere. Anticipate other’s needs. Explain what is expected, update regularly changes or delays. Apologize for delays.</a:t>
          </a:r>
        </a:p>
      </dgm:t>
    </dgm:pt>
    <dgm:pt modelId="{AD7610F0-570F-4771-B3C3-50F64FE52682}" type="parTrans" cxnId="{0B7B3D84-15FA-486A-B86D-8A666C612644}">
      <dgm:prSet/>
      <dgm:spPr/>
      <dgm:t>
        <a:bodyPr/>
        <a:lstStyle/>
        <a:p>
          <a:endParaRPr lang="en-US" sz="1800" b="1"/>
        </a:p>
      </dgm:t>
    </dgm:pt>
    <dgm:pt modelId="{46F9B95A-1E36-40FF-8378-D824CF119290}" type="sibTrans" cxnId="{0B7B3D84-15FA-486A-B86D-8A666C612644}">
      <dgm:prSet/>
      <dgm:spPr/>
      <dgm:t>
        <a:bodyPr/>
        <a:lstStyle/>
        <a:p>
          <a:endParaRPr lang="en-US" sz="1800" b="1"/>
        </a:p>
      </dgm:t>
    </dgm:pt>
    <dgm:pt modelId="{E9CAA4F9-FF59-4F81-92C4-D0BFBD077D09}" type="pres">
      <dgm:prSet presAssocID="{8833A9BE-5424-437D-BE58-68CA11975704}" presName="Name0" presStyleCnt="0">
        <dgm:presLayoutVars>
          <dgm:dir/>
          <dgm:animLvl val="lvl"/>
          <dgm:resizeHandles val="exact"/>
        </dgm:presLayoutVars>
      </dgm:prSet>
      <dgm:spPr/>
    </dgm:pt>
    <dgm:pt modelId="{75FB75F8-2285-4F45-915F-D85FC4A36001}" type="pres">
      <dgm:prSet presAssocID="{1B54BC0A-5DAC-4771-9613-EF6F243C7A18}" presName="Name8" presStyleCnt="0"/>
      <dgm:spPr/>
    </dgm:pt>
    <dgm:pt modelId="{BC2E6A35-3CFB-4F14-99FF-F37C36BBF0E5}" type="pres">
      <dgm:prSet presAssocID="{1B54BC0A-5DAC-4771-9613-EF6F243C7A18}" presName="level" presStyleLbl="node1" presStyleIdx="0" presStyleCnt="4" custLinFactNeighborY="57">
        <dgm:presLayoutVars>
          <dgm:chMax val="1"/>
          <dgm:bulletEnabled val="1"/>
        </dgm:presLayoutVars>
      </dgm:prSet>
      <dgm:spPr/>
    </dgm:pt>
    <dgm:pt modelId="{E5ACE668-5932-4455-82A8-4C5957F8360B}" type="pres">
      <dgm:prSet presAssocID="{1B54BC0A-5DAC-4771-9613-EF6F243C7A18}" presName="levelTx" presStyleLbl="revTx" presStyleIdx="0" presStyleCnt="0">
        <dgm:presLayoutVars>
          <dgm:chMax val="1"/>
          <dgm:bulletEnabled val="1"/>
        </dgm:presLayoutVars>
      </dgm:prSet>
      <dgm:spPr/>
    </dgm:pt>
    <dgm:pt modelId="{78318E1D-744E-409F-9C68-9D6E73DC24F7}" type="pres">
      <dgm:prSet presAssocID="{3DF455D2-713D-456C-81CA-72A41F675664}" presName="Name8" presStyleCnt="0"/>
      <dgm:spPr/>
    </dgm:pt>
    <dgm:pt modelId="{2DEB2DE9-42EE-4B5A-A1DF-B6D5B4978801}" type="pres">
      <dgm:prSet presAssocID="{3DF455D2-713D-456C-81CA-72A41F675664}" presName="level" presStyleLbl="node1" presStyleIdx="1" presStyleCnt="4" custScaleX="122440" custLinFactNeighborX="1869" custLinFactNeighborY="-3573">
        <dgm:presLayoutVars>
          <dgm:chMax val="1"/>
          <dgm:bulletEnabled val="1"/>
        </dgm:presLayoutVars>
      </dgm:prSet>
      <dgm:spPr/>
    </dgm:pt>
    <dgm:pt modelId="{F0B9ADA1-660A-49F5-B3E9-49AF4B7ABD2E}" type="pres">
      <dgm:prSet presAssocID="{3DF455D2-713D-456C-81CA-72A41F675664}" presName="levelTx" presStyleLbl="revTx" presStyleIdx="0" presStyleCnt="0">
        <dgm:presLayoutVars>
          <dgm:chMax val="1"/>
          <dgm:bulletEnabled val="1"/>
        </dgm:presLayoutVars>
      </dgm:prSet>
      <dgm:spPr/>
    </dgm:pt>
    <dgm:pt modelId="{50E7E7D8-BF1E-4D12-837E-7E4DB1B0986E}" type="pres">
      <dgm:prSet presAssocID="{25E12F32-731D-4346-AF7C-C93FCAEFD4E3}" presName="Name8" presStyleCnt="0"/>
      <dgm:spPr/>
    </dgm:pt>
    <dgm:pt modelId="{6721F143-139B-4221-8286-F1EB2A972C59}" type="pres">
      <dgm:prSet presAssocID="{25E12F32-731D-4346-AF7C-C93FCAEFD4E3}" presName="level" presStyleLbl="node1" presStyleIdx="2" presStyleCnt="4" custScaleX="170774">
        <dgm:presLayoutVars>
          <dgm:chMax val="1"/>
          <dgm:bulletEnabled val="1"/>
        </dgm:presLayoutVars>
      </dgm:prSet>
      <dgm:spPr/>
    </dgm:pt>
    <dgm:pt modelId="{6E1C6660-1C68-49D0-8D88-7B15C3587FB5}" type="pres">
      <dgm:prSet presAssocID="{25E12F32-731D-4346-AF7C-C93FCAEFD4E3}" presName="levelTx" presStyleLbl="revTx" presStyleIdx="0" presStyleCnt="0">
        <dgm:presLayoutVars>
          <dgm:chMax val="1"/>
          <dgm:bulletEnabled val="1"/>
        </dgm:presLayoutVars>
      </dgm:prSet>
      <dgm:spPr/>
    </dgm:pt>
    <dgm:pt modelId="{B90A86BE-582C-4CF7-A0AE-6E635A697C4C}" type="pres">
      <dgm:prSet presAssocID="{520C6683-D761-4992-AB9D-24C6B77954EC}" presName="Name8" presStyleCnt="0"/>
      <dgm:spPr/>
    </dgm:pt>
    <dgm:pt modelId="{3152CF0E-FC81-49CE-A177-360BE901A4B4}" type="pres">
      <dgm:prSet presAssocID="{520C6683-D761-4992-AB9D-24C6B77954EC}" presName="level" presStyleLbl="node1" presStyleIdx="3" presStyleCnt="4" custScaleX="370019">
        <dgm:presLayoutVars>
          <dgm:chMax val="1"/>
          <dgm:bulletEnabled val="1"/>
        </dgm:presLayoutVars>
      </dgm:prSet>
      <dgm:spPr/>
    </dgm:pt>
    <dgm:pt modelId="{59A9793B-C79E-4341-9B50-577363EC6096}" type="pres">
      <dgm:prSet presAssocID="{520C6683-D761-4992-AB9D-24C6B77954EC}" presName="levelTx" presStyleLbl="revTx" presStyleIdx="0" presStyleCnt="0">
        <dgm:presLayoutVars>
          <dgm:chMax val="1"/>
          <dgm:bulletEnabled val="1"/>
        </dgm:presLayoutVars>
      </dgm:prSet>
      <dgm:spPr/>
    </dgm:pt>
  </dgm:ptLst>
  <dgm:cxnLst>
    <dgm:cxn modelId="{CE89A22F-86EF-4368-BD63-EF95BF4AFB17}" type="presOf" srcId="{8833A9BE-5424-437D-BE58-68CA11975704}" destId="{E9CAA4F9-FF59-4F81-92C4-D0BFBD077D09}" srcOrd="0" destOrd="0" presId="urn:microsoft.com/office/officeart/2005/8/layout/pyramid3"/>
    <dgm:cxn modelId="{8EF8927A-7EA2-4985-8F6B-55CF3733CDE1}" type="presOf" srcId="{520C6683-D761-4992-AB9D-24C6B77954EC}" destId="{59A9793B-C79E-4341-9B50-577363EC6096}" srcOrd="1" destOrd="0" presId="urn:microsoft.com/office/officeart/2005/8/layout/pyramid3"/>
    <dgm:cxn modelId="{2751387E-91DF-46B4-BBD6-D7D6F8B1057E}" type="presOf" srcId="{1B54BC0A-5DAC-4771-9613-EF6F243C7A18}" destId="{E5ACE668-5932-4455-82A8-4C5957F8360B}" srcOrd="1" destOrd="0" presId="urn:microsoft.com/office/officeart/2005/8/layout/pyramid3"/>
    <dgm:cxn modelId="{0B7B3D84-15FA-486A-B86D-8A666C612644}" srcId="{8833A9BE-5424-437D-BE58-68CA11975704}" destId="{25E12F32-731D-4346-AF7C-C93FCAEFD4E3}" srcOrd="2" destOrd="0" parTransId="{AD7610F0-570F-4771-B3C3-50F64FE52682}" sibTransId="{46F9B95A-1E36-40FF-8378-D824CF119290}"/>
    <dgm:cxn modelId="{5AF5B684-8990-4542-AD3F-8654CDC4212E}" srcId="{8833A9BE-5424-437D-BE58-68CA11975704}" destId="{3DF455D2-713D-456C-81CA-72A41F675664}" srcOrd="1" destOrd="0" parTransId="{195A2DB6-23CA-4C3C-9FAF-6D67C9282440}" sibTransId="{4E271751-44B5-4D46-B872-16A7E930E0FA}"/>
    <dgm:cxn modelId="{9E9A74A1-63D3-44E7-AD27-F13577796D9A}" srcId="{8833A9BE-5424-437D-BE58-68CA11975704}" destId="{1B54BC0A-5DAC-4771-9613-EF6F243C7A18}" srcOrd="0" destOrd="0" parTransId="{FD561E1E-6D74-4D38-9678-7A075998D2BF}" sibTransId="{383137C8-E924-4D9E-8257-6500F9570142}"/>
    <dgm:cxn modelId="{C6B16CAB-DA00-42C2-A5C4-1F24ADC73FAB}" type="presOf" srcId="{1B54BC0A-5DAC-4771-9613-EF6F243C7A18}" destId="{BC2E6A35-3CFB-4F14-99FF-F37C36BBF0E5}" srcOrd="0" destOrd="0" presId="urn:microsoft.com/office/officeart/2005/8/layout/pyramid3"/>
    <dgm:cxn modelId="{A4EB3DB4-F6BF-414F-8CF7-1EAA69201FF5}" type="presOf" srcId="{520C6683-D761-4992-AB9D-24C6B77954EC}" destId="{3152CF0E-FC81-49CE-A177-360BE901A4B4}" srcOrd="0" destOrd="0" presId="urn:microsoft.com/office/officeart/2005/8/layout/pyramid3"/>
    <dgm:cxn modelId="{DE8330BA-9F74-4C29-9AD7-AE1901A41CCA}" type="presOf" srcId="{3DF455D2-713D-456C-81CA-72A41F675664}" destId="{F0B9ADA1-660A-49F5-B3E9-49AF4B7ABD2E}" srcOrd="1" destOrd="0" presId="urn:microsoft.com/office/officeart/2005/8/layout/pyramid3"/>
    <dgm:cxn modelId="{538C6DC4-7508-4BF5-A1B0-E02DB7183FB6}" srcId="{8833A9BE-5424-437D-BE58-68CA11975704}" destId="{520C6683-D761-4992-AB9D-24C6B77954EC}" srcOrd="3" destOrd="0" parTransId="{B5A8684E-C5E2-4B8C-8B42-1A90190CE629}" sibTransId="{625DA5F1-FE45-415B-9E12-B52465121B08}"/>
    <dgm:cxn modelId="{5C21D7EC-F1E2-47B1-A41B-6FFE63E9EDBA}" type="presOf" srcId="{25E12F32-731D-4346-AF7C-C93FCAEFD4E3}" destId="{6E1C6660-1C68-49D0-8D88-7B15C3587FB5}" srcOrd="1" destOrd="0" presId="urn:microsoft.com/office/officeart/2005/8/layout/pyramid3"/>
    <dgm:cxn modelId="{A07EB8ED-2F42-4C95-A84E-866095968EA0}" type="presOf" srcId="{3DF455D2-713D-456C-81CA-72A41F675664}" destId="{2DEB2DE9-42EE-4B5A-A1DF-B6D5B4978801}" srcOrd="0" destOrd="0" presId="urn:microsoft.com/office/officeart/2005/8/layout/pyramid3"/>
    <dgm:cxn modelId="{182586F0-A092-48BC-8DA3-6EDD62137C22}" type="presOf" srcId="{25E12F32-731D-4346-AF7C-C93FCAEFD4E3}" destId="{6721F143-139B-4221-8286-F1EB2A972C59}" srcOrd="0" destOrd="0" presId="urn:microsoft.com/office/officeart/2005/8/layout/pyramid3"/>
    <dgm:cxn modelId="{725D4E4C-BA85-40F6-9F20-50B5534A4CCB}" type="presParOf" srcId="{E9CAA4F9-FF59-4F81-92C4-D0BFBD077D09}" destId="{75FB75F8-2285-4F45-915F-D85FC4A36001}" srcOrd="0" destOrd="0" presId="urn:microsoft.com/office/officeart/2005/8/layout/pyramid3"/>
    <dgm:cxn modelId="{063A4F74-08FC-46BE-BC90-E697039FE84D}" type="presParOf" srcId="{75FB75F8-2285-4F45-915F-D85FC4A36001}" destId="{BC2E6A35-3CFB-4F14-99FF-F37C36BBF0E5}" srcOrd="0" destOrd="0" presId="urn:microsoft.com/office/officeart/2005/8/layout/pyramid3"/>
    <dgm:cxn modelId="{26658667-6BBE-4C8B-9509-3344208F4C7F}" type="presParOf" srcId="{75FB75F8-2285-4F45-915F-D85FC4A36001}" destId="{E5ACE668-5932-4455-82A8-4C5957F8360B}" srcOrd="1" destOrd="0" presId="urn:microsoft.com/office/officeart/2005/8/layout/pyramid3"/>
    <dgm:cxn modelId="{4C1C4195-BEAD-4A50-9A13-5DF768B1D708}" type="presParOf" srcId="{E9CAA4F9-FF59-4F81-92C4-D0BFBD077D09}" destId="{78318E1D-744E-409F-9C68-9D6E73DC24F7}" srcOrd="1" destOrd="0" presId="urn:microsoft.com/office/officeart/2005/8/layout/pyramid3"/>
    <dgm:cxn modelId="{72997613-D52E-44C0-9197-DFEBD1271077}" type="presParOf" srcId="{78318E1D-744E-409F-9C68-9D6E73DC24F7}" destId="{2DEB2DE9-42EE-4B5A-A1DF-B6D5B4978801}" srcOrd="0" destOrd="0" presId="urn:microsoft.com/office/officeart/2005/8/layout/pyramid3"/>
    <dgm:cxn modelId="{132739F3-8889-46DC-BFC8-B6B2748E6F3D}" type="presParOf" srcId="{78318E1D-744E-409F-9C68-9D6E73DC24F7}" destId="{F0B9ADA1-660A-49F5-B3E9-49AF4B7ABD2E}" srcOrd="1" destOrd="0" presId="urn:microsoft.com/office/officeart/2005/8/layout/pyramid3"/>
    <dgm:cxn modelId="{1ACFEFFF-5853-4F65-AC3D-D1AFA070EC1C}" type="presParOf" srcId="{E9CAA4F9-FF59-4F81-92C4-D0BFBD077D09}" destId="{50E7E7D8-BF1E-4D12-837E-7E4DB1B0986E}" srcOrd="2" destOrd="0" presId="urn:microsoft.com/office/officeart/2005/8/layout/pyramid3"/>
    <dgm:cxn modelId="{B75C4C79-5D3D-4EC5-8F00-729E365A3A80}" type="presParOf" srcId="{50E7E7D8-BF1E-4D12-837E-7E4DB1B0986E}" destId="{6721F143-139B-4221-8286-F1EB2A972C59}" srcOrd="0" destOrd="0" presId="urn:microsoft.com/office/officeart/2005/8/layout/pyramid3"/>
    <dgm:cxn modelId="{5A1807D4-FC8D-4F31-A2DB-BE1228E942B8}" type="presParOf" srcId="{50E7E7D8-BF1E-4D12-837E-7E4DB1B0986E}" destId="{6E1C6660-1C68-49D0-8D88-7B15C3587FB5}" srcOrd="1" destOrd="0" presId="urn:microsoft.com/office/officeart/2005/8/layout/pyramid3"/>
    <dgm:cxn modelId="{C6BA2B71-99C0-470C-B413-31B0E19B1696}" type="presParOf" srcId="{E9CAA4F9-FF59-4F81-92C4-D0BFBD077D09}" destId="{B90A86BE-582C-4CF7-A0AE-6E635A697C4C}" srcOrd="3" destOrd="0" presId="urn:microsoft.com/office/officeart/2005/8/layout/pyramid3"/>
    <dgm:cxn modelId="{8EABE91D-F5B0-469B-BC41-3A615DC5228A}" type="presParOf" srcId="{B90A86BE-582C-4CF7-A0AE-6E635A697C4C}" destId="{3152CF0E-FC81-49CE-A177-360BE901A4B4}" srcOrd="0" destOrd="0" presId="urn:microsoft.com/office/officeart/2005/8/layout/pyramid3"/>
    <dgm:cxn modelId="{0496E6BE-E5E1-4BEC-9472-DAC686D866C9}" type="presParOf" srcId="{B90A86BE-582C-4CF7-A0AE-6E635A697C4C}" destId="{59A9793B-C79E-4341-9B50-577363EC609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27EC1ECE-0DEF-4CE0-B6A7-513048419F24}">
      <dgm:prSet custT="1"/>
      <dgm:spPr/>
      <dgm:t>
        <a:bodyPr/>
        <a:lstStyle/>
        <a:p>
          <a:r>
            <a:rPr lang="en-US" sz="1800">
              <a:solidFill>
                <a:schemeClr val="bg1"/>
              </a:solidFill>
            </a:rPr>
            <a:t>You are required to swipe in and out </a:t>
          </a:r>
          <a:r>
            <a:rPr lang="en-US" sz="1800" b="1" err="1">
              <a:solidFill>
                <a:srgbClr val="FF0000"/>
              </a:solidFill>
            </a:rPr>
            <a:t>everyday</a:t>
          </a:r>
          <a:r>
            <a:rPr lang="en-US" sz="1800" b="1">
              <a:solidFill>
                <a:srgbClr val="FF0000"/>
              </a:solidFill>
            </a:rPr>
            <a:t> </a:t>
          </a:r>
          <a:r>
            <a:rPr lang="en-US" sz="1800">
              <a:solidFill>
                <a:schemeClr val="bg1"/>
              </a:solidFill>
            </a:rPr>
            <a:t>you volunteer.  This is necessary for you to be covered by our liability insurance, to record your volunteer hours, and lastly consideration for service awards.</a:t>
          </a:r>
        </a:p>
      </dgm:t>
    </dgm:pt>
    <dgm:pt modelId="{0724F282-6E31-4CD5-8BBB-BB7772081947}" type="parTrans" cxnId="{86689BBF-7EF3-45A7-BFAA-4C796323C739}">
      <dgm:prSet/>
      <dgm:spPr/>
      <dgm:t>
        <a:bodyPr/>
        <a:lstStyle/>
        <a:p>
          <a:endParaRPr lang="en-US"/>
        </a:p>
      </dgm:t>
    </dgm:pt>
    <dgm:pt modelId="{30D1DE76-B0F0-486A-88D0-980ECCADE5C1}" type="sibTrans" cxnId="{86689BBF-7EF3-45A7-BFAA-4C796323C739}">
      <dgm:prSet/>
      <dgm:spPr/>
      <dgm:t>
        <a:bodyPr/>
        <a:lstStyle/>
        <a:p>
          <a:endParaRPr lang="en-US"/>
        </a:p>
      </dgm:t>
    </dgm:pt>
    <dgm:pt modelId="{DE86C4E8-F9B4-49F5-9781-4CDDADF7C520}">
      <dgm:prSet custT="1"/>
      <dgm:spPr/>
      <dgm:t>
        <a:bodyPr/>
        <a:lstStyle/>
        <a:p>
          <a:r>
            <a:rPr lang="en-US" sz="1800"/>
            <a:t>All volunteers  should present in a happy and healthy manner prepared to serve in the role they are trained.  Making a difference begins with you.  Our patients, families , and visitors rely on your kindness and compassion to assist them through the health care journey.</a:t>
          </a:r>
        </a:p>
      </dgm:t>
    </dgm:pt>
    <dgm:pt modelId="{BD61AC7C-1CCA-4B71-BB51-305F7FF49379}" type="parTrans" cxnId="{CA25AA69-7F3A-43CD-AC05-EAC83C82409D}">
      <dgm:prSet/>
      <dgm:spPr/>
      <dgm:t>
        <a:bodyPr/>
        <a:lstStyle/>
        <a:p>
          <a:endParaRPr lang="en-US"/>
        </a:p>
      </dgm:t>
    </dgm:pt>
    <dgm:pt modelId="{B0219E69-597A-43FD-8E74-EB9EF835A0EC}" type="sibTrans" cxnId="{CA25AA69-7F3A-43CD-AC05-EAC83C82409D}">
      <dgm:prSet/>
      <dgm:spPr/>
      <dgm:t>
        <a:bodyPr/>
        <a:lstStyle/>
        <a:p>
          <a:endParaRPr lang="en-US"/>
        </a:p>
      </dgm:t>
    </dgm:pt>
    <dgm:pt modelId="{969A754A-3387-4D57-AF76-6EB3C5A8A4C4}" type="pres">
      <dgm:prSet presAssocID="{04D0E96B-AFCD-4E53-B351-2885C4EA9FF9}" presName="linear" presStyleCnt="0">
        <dgm:presLayoutVars>
          <dgm:dir/>
          <dgm:animLvl val="lvl"/>
          <dgm:resizeHandles val="exact"/>
        </dgm:presLayoutVars>
      </dgm:prSet>
      <dgm:spPr/>
    </dgm:pt>
    <dgm:pt modelId="{1BD9B27A-9106-42E5-A354-70350B15DB47}" type="pres">
      <dgm:prSet presAssocID="{27EC1ECE-0DEF-4CE0-B6A7-513048419F24}" presName="parentLin" presStyleCnt="0"/>
      <dgm:spPr/>
    </dgm:pt>
    <dgm:pt modelId="{76BCAD84-457E-4A7D-86B2-BE207538F736}" type="pres">
      <dgm:prSet presAssocID="{27EC1ECE-0DEF-4CE0-B6A7-513048419F24}" presName="parentLeftMargin" presStyleLbl="node1" presStyleIdx="0" presStyleCnt="2"/>
      <dgm:spPr/>
    </dgm:pt>
    <dgm:pt modelId="{238A76A0-684C-483C-B1C8-E4B42698346B}" type="pres">
      <dgm:prSet presAssocID="{27EC1ECE-0DEF-4CE0-B6A7-513048419F24}" presName="parentText" presStyleLbl="node1" presStyleIdx="0" presStyleCnt="2" custFlipVert="0" custFlipHor="1" custScaleX="156748" custScaleY="605878" custLinFactX="9963" custLinFactY="341674" custLinFactNeighborX="100000" custLinFactNeighborY="400000">
        <dgm:presLayoutVars>
          <dgm:chMax val="0"/>
          <dgm:bulletEnabled val="1"/>
        </dgm:presLayoutVars>
      </dgm:prSet>
      <dgm:spPr/>
    </dgm:pt>
    <dgm:pt modelId="{73D80AFA-96A1-4304-A028-7D962B374A12}" type="pres">
      <dgm:prSet presAssocID="{27EC1ECE-0DEF-4CE0-B6A7-513048419F24}" presName="negativeSpace" presStyleCnt="0"/>
      <dgm:spPr/>
    </dgm:pt>
    <dgm:pt modelId="{5D7AE1DE-91E6-4DAB-B5CA-F53F9E4DD79B}" type="pres">
      <dgm:prSet presAssocID="{27EC1ECE-0DEF-4CE0-B6A7-513048419F24}" presName="childText" presStyleLbl="conFgAcc1" presStyleIdx="0" presStyleCnt="2" custFlipVert="1" custScaleY="22625">
        <dgm:presLayoutVars>
          <dgm:bulletEnabled val="1"/>
        </dgm:presLayoutVars>
      </dgm:prSet>
      <dgm:spPr/>
    </dgm:pt>
    <dgm:pt modelId="{EF66E8B4-72E5-4729-80D9-0EEBBA7614C3}" type="pres">
      <dgm:prSet presAssocID="{30D1DE76-B0F0-486A-88D0-980ECCADE5C1}" presName="spaceBetweenRectangles" presStyleCnt="0"/>
      <dgm:spPr/>
    </dgm:pt>
    <dgm:pt modelId="{5E025A08-3B04-46DD-BB82-579781932C1E}" type="pres">
      <dgm:prSet presAssocID="{DE86C4E8-F9B4-49F5-9781-4CDDADF7C520}" presName="parentLin" presStyleCnt="0"/>
      <dgm:spPr/>
    </dgm:pt>
    <dgm:pt modelId="{83F2E5D2-6B34-4745-ADC8-35199965C81C}" type="pres">
      <dgm:prSet presAssocID="{DE86C4E8-F9B4-49F5-9781-4CDDADF7C520}" presName="parentLeftMargin" presStyleLbl="node1" presStyleIdx="0" presStyleCnt="2"/>
      <dgm:spPr/>
    </dgm:pt>
    <dgm:pt modelId="{8C54AEC1-B7FA-44F5-B99D-DD691338A0C8}" type="pres">
      <dgm:prSet presAssocID="{DE86C4E8-F9B4-49F5-9781-4CDDADF7C520}" presName="parentText" presStyleLbl="node1" presStyleIdx="1" presStyleCnt="2" custAng="0" custScaleX="150191" custScaleY="571117" custLinFactY="-300000" custLinFactNeighborX="-26748" custLinFactNeighborY="-342222">
        <dgm:presLayoutVars>
          <dgm:chMax val="0"/>
          <dgm:bulletEnabled val="1"/>
        </dgm:presLayoutVars>
      </dgm:prSet>
      <dgm:spPr/>
    </dgm:pt>
    <dgm:pt modelId="{B0C9D824-2FFF-4886-AC3B-38512E7C29EE}" type="pres">
      <dgm:prSet presAssocID="{DE86C4E8-F9B4-49F5-9781-4CDDADF7C520}" presName="negativeSpace" presStyleCnt="0"/>
      <dgm:spPr/>
    </dgm:pt>
    <dgm:pt modelId="{95540E6A-C030-43C5-9D3C-8DEB88AFDF61}" type="pres">
      <dgm:prSet presAssocID="{DE86C4E8-F9B4-49F5-9781-4CDDADF7C520}" presName="childText" presStyleLbl="conFgAcc1" presStyleIdx="1" presStyleCnt="2" custScaleY="26843">
        <dgm:presLayoutVars>
          <dgm:bulletEnabled val="1"/>
        </dgm:presLayoutVars>
      </dgm:prSet>
      <dgm:spPr/>
    </dgm:pt>
  </dgm:ptLst>
  <dgm:cxnLst>
    <dgm:cxn modelId="{F277FB3E-DDA8-4C5C-ADDA-D556E2FC1A76}" type="presOf" srcId="{DE86C4E8-F9B4-49F5-9781-4CDDADF7C520}" destId="{8C54AEC1-B7FA-44F5-B99D-DD691338A0C8}" srcOrd="1" destOrd="0" presId="urn:microsoft.com/office/officeart/2005/8/layout/list1"/>
    <dgm:cxn modelId="{CA25AA69-7F3A-43CD-AC05-EAC83C82409D}" srcId="{04D0E96B-AFCD-4E53-B351-2885C4EA9FF9}" destId="{DE86C4E8-F9B4-49F5-9781-4CDDADF7C520}" srcOrd="1" destOrd="0" parTransId="{BD61AC7C-1CCA-4B71-BB51-305F7FF49379}" sibTransId="{B0219E69-597A-43FD-8E74-EB9EF835A0EC}"/>
    <dgm:cxn modelId="{03C0E4AB-8C8B-4721-B876-26398A667EB5}" type="presOf" srcId="{04D0E96B-AFCD-4E53-B351-2885C4EA9FF9}" destId="{969A754A-3387-4D57-AF76-6EB3C5A8A4C4}" srcOrd="0" destOrd="0" presId="urn:microsoft.com/office/officeart/2005/8/layout/list1"/>
    <dgm:cxn modelId="{86689BBF-7EF3-45A7-BFAA-4C796323C739}" srcId="{04D0E96B-AFCD-4E53-B351-2885C4EA9FF9}" destId="{27EC1ECE-0DEF-4CE0-B6A7-513048419F24}" srcOrd="0" destOrd="0" parTransId="{0724F282-6E31-4CD5-8BBB-BB7772081947}" sibTransId="{30D1DE76-B0F0-486A-88D0-980ECCADE5C1}"/>
    <dgm:cxn modelId="{BF932ADA-B1AE-4114-ACFA-B31B74550ADF}" type="presOf" srcId="{DE86C4E8-F9B4-49F5-9781-4CDDADF7C520}" destId="{83F2E5D2-6B34-4745-ADC8-35199965C81C}" srcOrd="0" destOrd="0" presId="urn:microsoft.com/office/officeart/2005/8/layout/list1"/>
    <dgm:cxn modelId="{9B8A94E0-C873-4BF6-8294-7637B047C329}" type="presOf" srcId="{27EC1ECE-0DEF-4CE0-B6A7-513048419F24}" destId="{238A76A0-684C-483C-B1C8-E4B42698346B}" srcOrd="1" destOrd="0" presId="urn:microsoft.com/office/officeart/2005/8/layout/list1"/>
    <dgm:cxn modelId="{0BE7A8FC-7D17-440B-BFDD-5F06754F34FB}" type="presOf" srcId="{27EC1ECE-0DEF-4CE0-B6A7-513048419F24}" destId="{76BCAD84-457E-4A7D-86B2-BE207538F736}" srcOrd="0" destOrd="0" presId="urn:microsoft.com/office/officeart/2005/8/layout/list1"/>
    <dgm:cxn modelId="{A843DDD5-FA98-41FA-9263-9B013B13CF40}" type="presParOf" srcId="{969A754A-3387-4D57-AF76-6EB3C5A8A4C4}" destId="{1BD9B27A-9106-42E5-A354-70350B15DB47}" srcOrd="0" destOrd="0" presId="urn:microsoft.com/office/officeart/2005/8/layout/list1"/>
    <dgm:cxn modelId="{D7E557C7-9499-43B8-97DA-5B3FC4CFA3F3}" type="presParOf" srcId="{1BD9B27A-9106-42E5-A354-70350B15DB47}" destId="{76BCAD84-457E-4A7D-86B2-BE207538F736}" srcOrd="0" destOrd="0" presId="urn:microsoft.com/office/officeart/2005/8/layout/list1"/>
    <dgm:cxn modelId="{2633B271-2910-4FE3-B8B9-2B678BD7B86D}" type="presParOf" srcId="{1BD9B27A-9106-42E5-A354-70350B15DB47}" destId="{238A76A0-684C-483C-B1C8-E4B42698346B}" srcOrd="1" destOrd="0" presId="urn:microsoft.com/office/officeart/2005/8/layout/list1"/>
    <dgm:cxn modelId="{0763A122-8555-456C-8FE7-AB22D8DA75F3}" type="presParOf" srcId="{969A754A-3387-4D57-AF76-6EB3C5A8A4C4}" destId="{73D80AFA-96A1-4304-A028-7D962B374A12}" srcOrd="1" destOrd="0" presId="urn:microsoft.com/office/officeart/2005/8/layout/list1"/>
    <dgm:cxn modelId="{E692AB47-0823-4D39-B816-8475C8390E00}" type="presParOf" srcId="{969A754A-3387-4D57-AF76-6EB3C5A8A4C4}" destId="{5D7AE1DE-91E6-4DAB-B5CA-F53F9E4DD79B}" srcOrd="2" destOrd="0" presId="urn:microsoft.com/office/officeart/2005/8/layout/list1"/>
    <dgm:cxn modelId="{3FAF6D0D-4144-42E4-8E26-E40ADF582462}" type="presParOf" srcId="{969A754A-3387-4D57-AF76-6EB3C5A8A4C4}" destId="{EF66E8B4-72E5-4729-80D9-0EEBBA7614C3}" srcOrd="3" destOrd="0" presId="urn:microsoft.com/office/officeart/2005/8/layout/list1"/>
    <dgm:cxn modelId="{0E7297FE-261C-47E0-B500-09CA519178E9}" type="presParOf" srcId="{969A754A-3387-4D57-AF76-6EB3C5A8A4C4}" destId="{5E025A08-3B04-46DD-BB82-579781932C1E}" srcOrd="4" destOrd="0" presId="urn:microsoft.com/office/officeart/2005/8/layout/list1"/>
    <dgm:cxn modelId="{6AF0F5F6-A148-44DC-BD05-7E3FFD3AB01A}" type="presParOf" srcId="{5E025A08-3B04-46DD-BB82-579781932C1E}" destId="{83F2E5D2-6B34-4745-ADC8-35199965C81C}" srcOrd="0" destOrd="0" presId="urn:microsoft.com/office/officeart/2005/8/layout/list1"/>
    <dgm:cxn modelId="{53DDDA38-F37E-4EFB-BA9D-01731B92B6BC}" type="presParOf" srcId="{5E025A08-3B04-46DD-BB82-579781932C1E}" destId="{8C54AEC1-B7FA-44F5-B99D-DD691338A0C8}" srcOrd="1" destOrd="0" presId="urn:microsoft.com/office/officeart/2005/8/layout/list1"/>
    <dgm:cxn modelId="{9DDEB5BE-6FD6-4B45-8459-520AA932DD18}" type="presParOf" srcId="{969A754A-3387-4D57-AF76-6EB3C5A8A4C4}" destId="{B0C9D824-2FFF-4886-AC3B-38512E7C29EE}" srcOrd="5" destOrd="0" presId="urn:microsoft.com/office/officeart/2005/8/layout/list1"/>
    <dgm:cxn modelId="{9DE9DB59-A33E-479B-A6BD-B77F545D0EF7}" type="presParOf" srcId="{969A754A-3387-4D57-AF76-6EB3C5A8A4C4}" destId="{95540E6A-C030-43C5-9D3C-8DEB88AFDF6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A4E84C-847C-421B-82AE-6E9B6C28EF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2536FF-31C3-4EA3-87FA-FDE27A94FDE2}">
      <dgm:prSet/>
      <dgm:spPr/>
      <dgm:t>
        <a:bodyPr/>
        <a:lstStyle/>
        <a:p>
          <a:r>
            <a:rPr lang="en-US"/>
            <a:t>Volunteer kiosks are located in the following locations at our hospitals.</a:t>
          </a:r>
        </a:p>
      </dgm:t>
    </dgm:pt>
    <dgm:pt modelId="{F8C12E3E-3469-45F3-9407-8FAF1A2C8A3D}" type="parTrans" cxnId="{12F95A61-6FFA-4686-AD89-E1303F197AEF}">
      <dgm:prSet/>
      <dgm:spPr/>
      <dgm:t>
        <a:bodyPr/>
        <a:lstStyle/>
        <a:p>
          <a:endParaRPr lang="en-US"/>
        </a:p>
      </dgm:t>
    </dgm:pt>
    <dgm:pt modelId="{F43D9C4A-483E-449F-8144-028FA85CEA7F}" type="sibTrans" cxnId="{12F95A61-6FFA-4686-AD89-E1303F197AEF}">
      <dgm:prSet/>
      <dgm:spPr/>
      <dgm:t>
        <a:bodyPr/>
        <a:lstStyle/>
        <a:p>
          <a:endParaRPr lang="en-US"/>
        </a:p>
      </dgm:t>
    </dgm:pt>
    <dgm:pt modelId="{2BC18DE4-DEC4-47E8-8DB6-888D42E59870}">
      <dgm:prSet/>
      <dgm:spPr/>
      <dgm:t>
        <a:bodyPr/>
        <a:lstStyle/>
        <a:p>
          <a:r>
            <a:rPr lang="en-US" i="1"/>
            <a:t>Trinity Health Ann Arbor, Chelsea, &amp; Livingston Front Desk/lobby area, Reichert Health Building info desk, Imaging Center hallway, &amp; Ann Arbor emergency department discharge area.  </a:t>
          </a:r>
          <a:r>
            <a:rPr lang="en-US" i="1" u="sng"/>
            <a:t>Canton &amp; Brighton Health </a:t>
          </a:r>
          <a:r>
            <a:rPr lang="en-US" i="1"/>
            <a:t>Centers main information desks upon entry.</a:t>
          </a:r>
        </a:p>
      </dgm:t>
    </dgm:pt>
    <dgm:pt modelId="{2BFFC74E-238E-45E7-96CE-891C6D27B7F8}" type="parTrans" cxnId="{079837BE-7F17-47D8-8F7A-3CA1D75F4C59}">
      <dgm:prSet/>
      <dgm:spPr/>
      <dgm:t>
        <a:bodyPr/>
        <a:lstStyle/>
        <a:p>
          <a:endParaRPr lang="en-US"/>
        </a:p>
      </dgm:t>
    </dgm:pt>
    <dgm:pt modelId="{81602E22-08DB-43F2-9245-044E7EA02E52}" type="sibTrans" cxnId="{079837BE-7F17-47D8-8F7A-3CA1D75F4C59}">
      <dgm:prSet/>
      <dgm:spPr/>
      <dgm:t>
        <a:bodyPr/>
        <a:lstStyle/>
        <a:p>
          <a:endParaRPr lang="en-US"/>
        </a:p>
      </dgm:t>
    </dgm:pt>
    <dgm:pt modelId="{A5DEC9A2-BD5B-4310-8B0C-03B26F8A20B9}">
      <dgm:prSet/>
      <dgm:spPr/>
      <dgm:t>
        <a:bodyPr/>
        <a:lstStyle/>
        <a:p>
          <a:r>
            <a:rPr lang="en-US"/>
            <a:t>Refer to your orientation packet on swiping in procedures for </a:t>
          </a:r>
          <a:r>
            <a:rPr lang="en-US" err="1"/>
            <a:t>Vsys</a:t>
          </a:r>
          <a:r>
            <a:rPr lang="en-US"/>
            <a:t> One.</a:t>
          </a:r>
        </a:p>
      </dgm:t>
    </dgm:pt>
    <dgm:pt modelId="{1692A3DC-DBC2-46D0-879E-0C80E3BB6006}" type="parTrans" cxnId="{C6AA2A68-4787-497D-BB7D-FE69A2788307}">
      <dgm:prSet/>
      <dgm:spPr/>
      <dgm:t>
        <a:bodyPr/>
        <a:lstStyle/>
        <a:p>
          <a:endParaRPr lang="en-US"/>
        </a:p>
      </dgm:t>
    </dgm:pt>
    <dgm:pt modelId="{C4C81174-9657-4F12-9FFB-535F1288DFE6}" type="sibTrans" cxnId="{C6AA2A68-4787-497D-BB7D-FE69A2788307}">
      <dgm:prSet/>
      <dgm:spPr/>
      <dgm:t>
        <a:bodyPr/>
        <a:lstStyle/>
        <a:p>
          <a:endParaRPr lang="en-US"/>
        </a:p>
      </dgm:t>
    </dgm:pt>
    <dgm:pt modelId="{173FCFA4-5967-4A07-971D-CB1A3AEDA912}">
      <dgm:prSet/>
      <dgm:spPr/>
      <dgm:t>
        <a:bodyPr/>
        <a:lstStyle/>
        <a:p>
          <a:r>
            <a:rPr lang="en-US"/>
            <a:t>Swipe in using the swiper if available.</a:t>
          </a:r>
        </a:p>
      </dgm:t>
    </dgm:pt>
    <dgm:pt modelId="{DAB5DBFC-111D-41CD-BB45-13B7E0811C2E}" type="parTrans" cxnId="{9FC13C22-C5CD-4DEF-85EB-9E26588EC35F}">
      <dgm:prSet/>
      <dgm:spPr/>
      <dgm:t>
        <a:bodyPr/>
        <a:lstStyle/>
        <a:p>
          <a:endParaRPr lang="en-US"/>
        </a:p>
      </dgm:t>
    </dgm:pt>
    <dgm:pt modelId="{662512C1-8721-455E-9D94-00854E933485}" type="sibTrans" cxnId="{9FC13C22-C5CD-4DEF-85EB-9E26588EC35F}">
      <dgm:prSet/>
      <dgm:spPr/>
      <dgm:t>
        <a:bodyPr/>
        <a:lstStyle/>
        <a:p>
          <a:endParaRPr lang="en-US"/>
        </a:p>
      </dgm:t>
    </dgm:pt>
    <dgm:pt modelId="{9F65FE78-B64A-46F1-809A-A9D0A847DE93}">
      <dgm:prSet/>
      <dgm:spPr/>
      <dgm:t>
        <a:bodyPr/>
        <a:lstStyle/>
        <a:p>
          <a:r>
            <a:rPr lang="en-US"/>
            <a:t>Use the mouse to enter your volunteer ID number, located on the back of your badge if there is no swiper.</a:t>
          </a:r>
        </a:p>
      </dgm:t>
    </dgm:pt>
    <dgm:pt modelId="{28D95C96-A9F3-4FA3-9CE3-B846859B974C}" type="parTrans" cxnId="{D80B093E-FEDE-4047-8FA2-0F2F8752C51F}">
      <dgm:prSet/>
      <dgm:spPr/>
    </dgm:pt>
    <dgm:pt modelId="{34034342-717F-4515-AECF-2CA768518C4F}" type="sibTrans" cxnId="{D80B093E-FEDE-4047-8FA2-0F2F8752C51F}">
      <dgm:prSet/>
      <dgm:spPr/>
    </dgm:pt>
    <dgm:pt modelId="{7969BCF1-9AD7-404F-829B-336797718931}">
      <dgm:prSet/>
      <dgm:spPr/>
      <dgm:t>
        <a:bodyPr/>
        <a:lstStyle/>
        <a:p>
          <a:r>
            <a:rPr lang="en-US"/>
            <a:t>If the screen is changed, revert back to </a:t>
          </a:r>
          <a:r>
            <a:rPr lang="en-US" err="1"/>
            <a:t>Zenworks</a:t>
          </a:r>
          <a:r>
            <a:rPr lang="en-US"/>
            <a:t> to open up our program and/or hit the windows button.</a:t>
          </a:r>
        </a:p>
      </dgm:t>
    </dgm:pt>
    <dgm:pt modelId="{79B08F2D-3A07-4054-9E66-675457B477E0}" type="parTrans" cxnId="{07B0DD1F-081D-4BBD-B34C-DAFF7D4E5E7D}">
      <dgm:prSet/>
      <dgm:spPr/>
    </dgm:pt>
    <dgm:pt modelId="{F797F75B-526A-4F91-88A0-E885CAAED309}" type="sibTrans" cxnId="{07B0DD1F-081D-4BBD-B34C-DAFF7D4E5E7D}">
      <dgm:prSet/>
      <dgm:spPr/>
    </dgm:pt>
    <dgm:pt modelId="{1CADF4DE-1919-4346-85A7-0EFB982C5887}" type="pres">
      <dgm:prSet presAssocID="{6FA4E84C-847C-421B-82AE-6E9B6C28EF93}" presName="linear" presStyleCnt="0">
        <dgm:presLayoutVars>
          <dgm:dir/>
          <dgm:animLvl val="lvl"/>
          <dgm:resizeHandles val="exact"/>
        </dgm:presLayoutVars>
      </dgm:prSet>
      <dgm:spPr/>
    </dgm:pt>
    <dgm:pt modelId="{307B7B16-7147-4779-BC07-88DC3A2DDCFE}" type="pres">
      <dgm:prSet presAssocID="{1D2536FF-31C3-4EA3-87FA-FDE27A94FDE2}" presName="parentLin" presStyleCnt="0"/>
      <dgm:spPr/>
    </dgm:pt>
    <dgm:pt modelId="{FD7B88CD-F116-4A88-904E-D310432AD3C2}" type="pres">
      <dgm:prSet presAssocID="{1D2536FF-31C3-4EA3-87FA-FDE27A94FDE2}" presName="parentLeftMargin" presStyleLbl="node1" presStyleIdx="0" presStyleCnt="2"/>
      <dgm:spPr/>
    </dgm:pt>
    <dgm:pt modelId="{77E563DF-68B2-462A-B269-1D71E23B226C}" type="pres">
      <dgm:prSet presAssocID="{1D2536FF-31C3-4EA3-87FA-FDE27A94FDE2}" presName="parentText" presStyleLbl="node1" presStyleIdx="0" presStyleCnt="2">
        <dgm:presLayoutVars>
          <dgm:chMax val="0"/>
          <dgm:bulletEnabled val="1"/>
        </dgm:presLayoutVars>
      </dgm:prSet>
      <dgm:spPr/>
    </dgm:pt>
    <dgm:pt modelId="{DC4A716F-6A04-45C6-8770-E7FB00A5FDE5}" type="pres">
      <dgm:prSet presAssocID="{1D2536FF-31C3-4EA3-87FA-FDE27A94FDE2}" presName="negativeSpace" presStyleCnt="0"/>
      <dgm:spPr/>
    </dgm:pt>
    <dgm:pt modelId="{FF84BE3A-DC84-45F4-B72D-00A60E9ED957}" type="pres">
      <dgm:prSet presAssocID="{1D2536FF-31C3-4EA3-87FA-FDE27A94FDE2}" presName="childText" presStyleLbl="conFgAcc1" presStyleIdx="0" presStyleCnt="2">
        <dgm:presLayoutVars>
          <dgm:bulletEnabled val="1"/>
        </dgm:presLayoutVars>
      </dgm:prSet>
      <dgm:spPr/>
    </dgm:pt>
    <dgm:pt modelId="{D00DBD1A-A43F-4CA4-BEC7-41560E1E5244}" type="pres">
      <dgm:prSet presAssocID="{F43D9C4A-483E-449F-8144-028FA85CEA7F}" presName="spaceBetweenRectangles" presStyleCnt="0"/>
      <dgm:spPr/>
    </dgm:pt>
    <dgm:pt modelId="{8D8920A2-7ED1-4A11-8B6B-365656DEE117}" type="pres">
      <dgm:prSet presAssocID="{A5DEC9A2-BD5B-4310-8B0C-03B26F8A20B9}" presName="parentLin" presStyleCnt="0"/>
      <dgm:spPr/>
    </dgm:pt>
    <dgm:pt modelId="{23E28D5B-AFF0-4D97-A243-F82005968F12}" type="pres">
      <dgm:prSet presAssocID="{A5DEC9A2-BD5B-4310-8B0C-03B26F8A20B9}" presName="parentLeftMargin" presStyleLbl="node1" presStyleIdx="0" presStyleCnt="2"/>
      <dgm:spPr/>
    </dgm:pt>
    <dgm:pt modelId="{E14C7ED8-8591-40CE-87D0-120460538BC9}" type="pres">
      <dgm:prSet presAssocID="{A5DEC9A2-BD5B-4310-8B0C-03B26F8A20B9}" presName="parentText" presStyleLbl="node1" presStyleIdx="1" presStyleCnt="2">
        <dgm:presLayoutVars>
          <dgm:chMax val="0"/>
          <dgm:bulletEnabled val="1"/>
        </dgm:presLayoutVars>
      </dgm:prSet>
      <dgm:spPr/>
    </dgm:pt>
    <dgm:pt modelId="{D2098BAC-D54E-4FFD-A937-BFB6B1AFD251}" type="pres">
      <dgm:prSet presAssocID="{A5DEC9A2-BD5B-4310-8B0C-03B26F8A20B9}" presName="negativeSpace" presStyleCnt="0"/>
      <dgm:spPr/>
    </dgm:pt>
    <dgm:pt modelId="{1FC4FEA2-5321-4A1B-BF1B-B390B0B95121}" type="pres">
      <dgm:prSet presAssocID="{A5DEC9A2-BD5B-4310-8B0C-03B26F8A20B9}" presName="childText" presStyleLbl="conFgAcc1" presStyleIdx="1" presStyleCnt="2">
        <dgm:presLayoutVars>
          <dgm:bulletEnabled val="1"/>
        </dgm:presLayoutVars>
      </dgm:prSet>
      <dgm:spPr/>
    </dgm:pt>
  </dgm:ptLst>
  <dgm:cxnLst>
    <dgm:cxn modelId="{3BECB709-20A3-48F4-B641-2F18D384B6FA}" type="presOf" srcId="{2BC18DE4-DEC4-47E8-8DB6-888D42E59870}" destId="{FF84BE3A-DC84-45F4-B72D-00A60E9ED957}" srcOrd="0" destOrd="0" presId="urn:microsoft.com/office/officeart/2005/8/layout/list1"/>
    <dgm:cxn modelId="{07B0DD1F-081D-4BBD-B34C-DAFF7D4E5E7D}" srcId="{A5DEC9A2-BD5B-4310-8B0C-03B26F8A20B9}" destId="{7969BCF1-9AD7-404F-829B-336797718931}" srcOrd="2" destOrd="0" parTransId="{79B08F2D-3A07-4054-9E66-675457B477E0}" sibTransId="{F797F75B-526A-4F91-88A0-E885CAAED309}"/>
    <dgm:cxn modelId="{0DE45D20-4762-42CA-914C-5033584EC86B}" type="presOf" srcId="{A5DEC9A2-BD5B-4310-8B0C-03B26F8A20B9}" destId="{23E28D5B-AFF0-4D97-A243-F82005968F12}" srcOrd="0" destOrd="0" presId="urn:microsoft.com/office/officeart/2005/8/layout/list1"/>
    <dgm:cxn modelId="{9FC13C22-C5CD-4DEF-85EB-9E26588EC35F}" srcId="{A5DEC9A2-BD5B-4310-8B0C-03B26F8A20B9}" destId="{173FCFA4-5967-4A07-971D-CB1A3AEDA912}" srcOrd="0" destOrd="0" parTransId="{DAB5DBFC-111D-41CD-BB45-13B7E0811C2E}" sibTransId="{662512C1-8721-455E-9D94-00854E933485}"/>
    <dgm:cxn modelId="{3FE55F28-EF4C-4BBB-9B2C-5BC238F85672}" type="presOf" srcId="{9F65FE78-B64A-46F1-809A-A9D0A847DE93}" destId="{1FC4FEA2-5321-4A1B-BF1B-B390B0B95121}" srcOrd="0" destOrd="1" presId="urn:microsoft.com/office/officeart/2005/8/layout/list1"/>
    <dgm:cxn modelId="{D80B093E-FEDE-4047-8FA2-0F2F8752C51F}" srcId="{A5DEC9A2-BD5B-4310-8B0C-03B26F8A20B9}" destId="{9F65FE78-B64A-46F1-809A-A9D0A847DE93}" srcOrd="1" destOrd="0" parTransId="{28D95C96-A9F3-4FA3-9CE3-B846859B974C}" sibTransId="{34034342-717F-4515-AECF-2CA768518C4F}"/>
    <dgm:cxn modelId="{0A661B3F-95C3-42CA-B1CF-289EB5286E46}" type="presOf" srcId="{173FCFA4-5967-4A07-971D-CB1A3AEDA912}" destId="{1FC4FEA2-5321-4A1B-BF1B-B390B0B95121}" srcOrd="0" destOrd="0" presId="urn:microsoft.com/office/officeart/2005/8/layout/list1"/>
    <dgm:cxn modelId="{12F95A61-6FFA-4686-AD89-E1303F197AEF}" srcId="{6FA4E84C-847C-421B-82AE-6E9B6C28EF93}" destId="{1D2536FF-31C3-4EA3-87FA-FDE27A94FDE2}" srcOrd="0" destOrd="0" parTransId="{F8C12E3E-3469-45F3-9407-8FAF1A2C8A3D}" sibTransId="{F43D9C4A-483E-449F-8144-028FA85CEA7F}"/>
    <dgm:cxn modelId="{C6AA2A68-4787-497D-BB7D-FE69A2788307}" srcId="{6FA4E84C-847C-421B-82AE-6E9B6C28EF93}" destId="{A5DEC9A2-BD5B-4310-8B0C-03B26F8A20B9}" srcOrd="1" destOrd="0" parTransId="{1692A3DC-DBC2-46D0-879E-0C80E3BB6006}" sibTransId="{C4C81174-9657-4F12-9FFB-535F1288DFE6}"/>
    <dgm:cxn modelId="{92867154-C5A5-430E-922E-8CBC0244CA01}" type="presOf" srcId="{6FA4E84C-847C-421B-82AE-6E9B6C28EF93}" destId="{1CADF4DE-1919-4346-85A7-0EFB982C5887}" srcOrd="0" destOrd="0" presId="urn:microsoft.com/office/officeart/2005/8/layout/list1"/>
    <dgm:cxn modelId="{ABB6FC80-6231-450D-9C0E-265D5141F00F}" type="presOf" srcId="{1D2536FF-31C3-4EA3-87FA-FDE27A94FDE2}" destId="{77E563DF-68B2-462A-B269-1D71E23B226C}" srcOrd="1" destOrd="0" presId="urn:microsoft.com/office/officeart/2005/8/layout/list1"/>
    <dgm:cxn modelId="{DD39D58B-B768-4397-98FA-60345114A17B}" type="presOf" srcId="{7969BCF1-9AD7-404F-829B-336797718931}" destId="{1FC4FEA2-5321-4A1B-BF1B-B390B0B95121}" srcOrd="0" destOrd="2" presId="urn:microsoft.com/office/officeart/2005/8/layout/list1"/>
    <dgm:cxn modelId="{079837BE-7F17-47D8-8F7A-3CA1D75F4C59}" srcId="{1D2536FF-31C3-4EA3-87FA-FDE27A94FDE2}" destId="{2BC18DE4-DEC4-47E8-8DB6-888D42E59870}" srcOrd="0" destOrd="0" parTransId="{2BFFC74E-238E-45E7-96CE-891C6D27B7F8}" sibTransId="{81602E22-08DB-43F2-9245-044E7EA02E52}"/>
    <dgm:cxn modelId="{F74E97C1-6139-491D-870C-606EF4D7E289}" type="presOf" srcId="{1D2536FF-31C3-4EA3-87FA-FDE27A94FDE2}" destId="{FD7B88CD-F116-4A88-904E-D310432AD3C2}" srcOrd="0" destOrd="0" presId="urn:microsoft.com/office/officeart/2005/8/layout/list1"/>
    <dgm:cxn modelId="{510E49E4-0A9A-4BD0-929B-6E8C11A66B5D}" type="presOf" srcId="{A5DEC9A2-BD5B-4310-8B0C-03B26F8A20B9}" destId="{E14C7ED8-8591-40CE-87D0-120460538BC9}" srcOrd="1" destOrd="0" presId="urn:microsoft.com/office/officeart/2005/8/layout/list1"/>
    <dgm:cxn modelId="{CD6C8FA2-A7A5-4B08-9CDF-FF811C567095}" type="presParOf" srcId="{1CADF4DE-1919-4346-85A7-0EFB982C5887}" destId="{307B7B16-7147-4779-BC07-88DC3A2DDCFE}" srcOrd="0" destOrd="0" presId="urn:microsoft.com/office/officeart/2005/8/layout/list1"/>
    <dgm:cxn modelId="{02705F2D-6083-4910-AD1E-C09142E30D54}" type="presParOf" srcId="{307B7B16-7147-4779-BC07-88DC3A2DDCFE}" destId="{FD7B88CD-F116-4A88-904E-D310432AD3C2}" srcOrd="0" destOrd="0" presId="urn:microsoft.com/office/officeart/2005/8/layout/list1"/>
    <dgm:cxn modelId="{F291ACD6-804F-49B6-A4FF-95013744F235}" type="presParOf" srcId="{307B7B16-7147-4779-BC07-88DC3A2DDCFE}" destId="{77E563DF-68B2-462A-B269-1D71E23B226C}" srcOrd="1" destOrd="0" presId="urn:microsoft.com/office/officeart/2005/8/layout/list1"/>
    <dgm:cxn modelId="{21A8EB8B-4B31-4341-A239-97161465F695}" type="presParOf" srcId="{1CADF4DE-1919-4346-85A7-0EFB982C5887}" destId="{DC4A716F-6A04-45C6-8770-E7FB00A5FDE5}" srcOrd="1" destOrd="0" presId="urn:microsoft.com/office/officeart/2005/8/layout/list1"/>
    <dgm:cxn modelId="{3920DE9A-AE38-4C1A-8CFF-6C507DB94741}" type="presParOf" srcId="{1CADF4DE-1919-4346-85A7-0EFB982C5887}" destId="{FF84BE3A-DC84-45F4-B72D-00A60E9ED957}" srcOrd="2" destOrd="0" presId="urn:microsoft.com/office/officeart/2005/8/layout/list1"/>
    <dgm:cxn modelId="{04D08D68-CC9B-4D90-838D-FBFCC4DDFE25}" type="presParOf" srcId="{1CADF4DE-1919-4346-85A7-0EFB982C5887}" destId="{D00DBD1A-A43F-4CA4-BEC7-41560E1E5244}" srcOrd="3" destOrd="0" presId="urn:microsoft.com/office/officeart/2005/8/layout/list1"/>
    <dgm:cxn modelId="{93C3A4FB-BB3D-4888-82E3-13ED8247CA89}" type="presParOf" srcId="{1CADF4DE-1919-4346-85A7-0EFB982C5887}" destId="{8D8920A2-7ED1-4A11-8B6B-365656DEE117}" srcOrd="4" destOrd="0" presId="urn:microsoft.com/office/officeart/2005/8/layout/list1"/>
    <dgm:cxn modelId="{15C9714F-69E6-4BBA-84C0-C24C15EBDE95}" type="presParOf" srcId="{8D8920A2-7ED1-4A11-8B6B-365656DEE117}" destId="{23E28D5B-AFF0-4D97-A243-F82005968F12}" srcOrd="0" destOrd="0" presId="urn:microsoft.com/office/officeart/2005/8/layout/list1"/>
    <dgm:cxn modelId="{2AAE4835-55FA-4C1B-A025-38D6DAE4A894}" type="presParOf" srcId="{8D8920A2-7ED1-4A11-8B6B-365656DEE117}" destId="{E14C7ED8-8591-40CE-87D0-120460538BC9}" srcOrd="1" destOrd="0" presId="urn:microsoft.com/office/officeart/2005/8/layout/list1"/>
    <dgm:cxn modelId="{83FD1B82-BE8E-4B79-B69E-6BA05869C9F2}" type="presParOf" srcId="{1CADF4DE-1919-4346-85A7-0EFB982C5887}" destId="{D2098BAC-D54E-4FFD-A937-BFB6B1AFD251}" srcOrd="5" destOrd="0" presId="urn:microsoft.com/office/officeart/2005/8/layout/list1"/>
    <dgm:cxn modelId="{B80969EF-032F-4DBE-9F85-A79E3B194CEB}" type="presParOf" srcId="{1CADF4DE-1919-4346-85A7-0EFB982C5887}" destId="{1FC4FEA2-5321-4A1B-BF1B-B390B0B951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n-US"/>
        </a:p>
      </dgm:t>
    </dgm:pt>
    <dgm:pt modelId="{C6ABD25D-E1E3-43F4-95E6-48927B0B7892}">
      <dgm:prSet custT="1"/>
      <dgm:spPr/>
      <dgm:t>
        <a:bodyPr/>
        <a:lstStyle/>
        <a:p>
          <a:r>
            <a:rPr lang="en-US" sz="2000" b="1" i="1" u="sng"/>
            <a:t>Do:</a:t>
          </a:r>
          <a:r>
            <a:rPr lang="en-US" sz="1300"/>
            <a:t> Always do the following related to dress code and volunteer policy and expectations.</a:t>
          </a:r>
        </a:p>
      </dgm:t>
    </dgm:pt>
    <dgm:pt modelId="{D023A5B7-5A47-43D5-94AD-FDBD8E09A61A}" type="parTrans" cxnId="{A37C7429-795B-43EA-A9A9-2178A57730A1}">
      <dgm:prSet/>
      <dgm:spPr/>
      <dgm:t>
        <a:bodyPr/>
        <a:lstStyle/>
        <a:p>
          <a:endParaRPr lang="en-US"/>
        </a:p>
      </dgm:t>
    </dgm:pt>
    <dgm:pt modelId="{55837507-5FBF-48BF-9803-B6437698473F}" type="sibTrans" cxnId="{A37C7429-795B-43EA-A9A9-2178A57730A1}">
      <dgm:prSet/>
      <dgm:spPr/>
      <dgm:t>
        <a:bodyPr/>
        <a:lstStyle/>
        <a:p>
          <a:endParaRPr lang="en-US"/>
        </a:p>
      </dgm:t>
    </dgm:pt>
    <dgm:pt modelId="{9C5054AC-48FE-4171-B9B3-DDD36DBFB2FE}">
      <dgm:prSet custT="1"/>
      <dgm:spPr/>
      <dgm:t>
        <a:bodyPr/>
        <a:lstStyle/>
        <a:p>
          <a:pPr>
            <a:buFont typeface="Arial" panose="020B0604020202020204" pitchFamily="34" charset="0"/>
            <a:buChar char="•"/>
          </a:pPr>
          <a:r>
            <a:rPr lang="en-US" sz="1050"/>
            <a:t>Wear your name badge and volunteer Trinity blue vest at all times when volunteering.</a:t>
          </a:r>
        </a:p>
      </dgm:t>
    </dgm:pt>
    <dgm:pt modelId="{96AC19AC-24ED-42FD-A03B-D34C26EDDA8F}" type="parTrans" cxnId="{906F3930-4925-45F5-8D84-39D306423FAB}">
      <dgm:prSet/>
      <dgm:spPr/>
      <dgm:t>
        <a:bodyPr/>
        <a:lstStyle/>
        <a:p>
          <a:endParaRPr lang="en-US"/>
        </a:p>
      </dgm:t>
    </dgm:pt>
    <dgm:pt modelId="{8811CC09-C099-4E61-A7A9-D4AC2DCEC4E5}" type="sibTrans" cxnId="{906F3930-4925-45F5-8D84-39D306423FAB}">
      <dgm:prSet/>
      <dgm:spPr/>
      <dgm:t>
        <a:bodyPr/>
        <a:lstStyle/>
        <a:p>
          <a:endParaRPr lang="en-US"/>
        </a:p>
      </dgm:t>
    </dgm:pt>
    <dgm:pt modelId="{5F443ACF-8643-4836-978C-0FAAAD87BD8D}">
      <dgm:prSet custT="1"/>
      <dgm:spPr/>
      <dgm:t>
        <a:bodyPr/>
        <a:lstStyle/>
        <a:p>
          <a:r>
            <a:rPr lang="en-US" sz="2000" b="1" i="1" u="sng"/>
            <a:t>Don’t</a:t>
          </a:r>
          <a:r>
            <a:rPr lang="en-US" sz="1200"/>
            <a:t>:  </a:t>
          </a:r>
          <a:r>
            <a:rPr lang="en-US" sz="1400"/>
            <a:t>Present for volunteering with any of the following.</a:t>
          </a:r>
        </a:p>
      </dgm:t>
    </dgm:pt>
    <dgm:pt modelId="{6C6201BE-887D-485F-B79F-233847A234F3}" type="parTrans" cxnId="{0644F8E0-76CB-4BA6-82CA-A5F29798DF3B}">
      <dgm:prSet/>
      <dgm:spPr/>
      <dgm:t>
        <a:bodyPr/>
        <a:lstStyle/>
        <a:p>
          <a:endParaRPr lang="en-US"/>
        </a:p>
      </dgm:t>
    </dgm:pt>
    <dgm:pt modelId="{EFBA8D24-7063-424E-9E8A-5E7D5F04A21A}" type="sibTrans" cxnId="{0644F8E0-76CB-4BA6-82CA-A5F29798DF3B}">
      <dgm:prSet/>
      <dgm:spPr/>
      <dgm:t>
        <a:bodyPr/>
        <a:lstStyle/>
        <a:p>
          <a:endParaRPr lang="en-US"/>
        </a:p>
      </dgm:t>
    </dgm:pt>
    <dgm:pt modelId="{5CFDEE39-F0C5-40BD-A6AE-A3485AF6D0FC}">
      <dgm:prSet custT="1"/>
      <dgm:spPr/>
      <dgm:t>
        <a:bodyPr/>
        <a:lstStyle/>
        <a:p>
          <a:r>
            <a:rPr lang="en-US" sz="1050"/>
            <a:t>No Jeans, capri pants, leggings, sweat pants, shorts, or jogging suits.</a:t>
          </a:r>
        </a:p>
      </dgm:t>
    </dgm:pt>
    <dgm:pt modelId="{417A0DCE-870C-4CB7-8450-6229C2F998E3}" type="parTrans" cxnId="{7C2773CC-19EF-45FC-B455-1E4D58AB2911}">
      <dgm:prSet/>
      <dgm:spPr/>
      <dgm:t>
        <a:bodyPr/>
        <a:lstStyle/>
        <a:p>
          <a:endParaRPr lang="en-US"/>
        </a:p>
      </dgm:t>
    </dgm:pt>
    <dgm:pt modelId="{457C48DA-E3FB-4AF3-B459-4848C4B848C5}" type="sibTrans" cxnId="{7C2773CC-19EF-45FC-B455-1E4D58AB2911}">
      <dgm:prSet/>
      <dgm:spPr/>
      <dgm:t>
        <a:bodyPr/>
        <a:lstStyle/>
        <a:p>
          <a:endParaRPr lang="en-US"/>
        </a:p>
      </dgm:t>
    </dgm:pt>
    <dgm:pt modelId="{34F737A6-F139-4AF3-B358-C4EEF0DEDD1F}">
      <dgm:prSet custT="1"/>
      <dgm:spPr/>
      <dgm:t>
        <a:bodyPr/>
        <a:lstStyle/>
        <a:p>
          <a:r>
            <a:rPr lang="en-US" sz="1050"/>
            <a:t>No sleeveless or midriff baring tops.</a:t>
          </a:r>
        </a:p>
      </dgm:t>
    </dgm:pt>
    <dgm:pt modelId="{B34954A9-6E48-4CAB-B434-B33868885CEE}" type="parTrans" cxnId="{12613184-127D-4CFA-92BE-6DF28407C81B}">
      <dgm:prSet/>
      <dgm:spPr/>
      <dgm:t>
        <a:bodyPr/>
        <a:lstStyle/>
        <a:p>
          <a:endParaRPr lang="en-US"/>
        </a:p>
      </dgm:t>
    </dgm:pt>
    <dgm:pt modelId="{85DAAFB1-FAA3-4E69-9C55-BB4803D913AB}" type="sibTrans" cxnId="{12613184-127D-4CFA-92BE-6DF28407C81B}">
      <dgm:prSet/>
      <dgm:spPr/>
      <dgm:t>
        <a:bodyPr/>
        <a:lstStyle/>
        <a:p>
          <a:endParaRPr lang="en-US"/>
        </a:p>
      </dgm:t>
    </dgm:pt>
    <dgm:pt modelId="{9A4B71EF-1F12-49EC-98D3-3A52EF5CCFC8}">
      <dgm:prSet custT="1"/>
      <dgm:spPr/>
      <dgm:t>
        <a:bodyPr/>
        <a:lstStyle/>
        <a:p>
          <a:pPr>
            <a:buFont typeface="Arial" panose="020B0604020202020204" pitchFamily="34" charset="0"/>
            <a:buChar char="•"/>
          </a:pPr>
          <a:r>
            <a:rPr lang="en-US" sz="1050"/>
            <a:t>Wear closed toed shoes with hosiery</a:t>
          </a:r>
        </a:p>
      </dgm:t>
    </dgm:pt>
    <dgm:pt modelId="{23E4C791-2827-4BBB-8E8F-BB2A81206213}" type="parTrans" cxnId="{2BACF143-052A-41B8-8848-FE804B001235}">
      <dgm:prSet/>
      <dgm:spPr/>
      <dgm:t>
        <a:bodyPr/>
        <a:lstStyle/>
        <a:p>
          <a:endParaRPr lang="en-US"/>
        </a:p>
      </dgm:t>
    </dgm:pt>
    <dgm:pt modelId="{4EF228C7-2FA7-47B8-99E2-B0CB93CAD072}" type="sibTrans" cxnId="{2BACF143-052A-41B8-8848-FE804B001235}">
      <dgm:prSet/>
      <dgm:spPr/>
      <dgm:t>
        <a:bodyPr/>
        <a:lstStyle/>
        <a:p>
          <a:endParaRPr lang="en-US"/>
        </a:p>
      </dgm:t>
    </dgm:pt>
    <dgm:pt modelId="{ED798E48-0CEF-4371-B251-3F9B087BE7F8}">
      <dgm:prSet custT="1"/>
      <dgm:spPr/>
      <dgm:t>
        <a:bodyPr/>
        <a:lstStyle/>
        <a:p>
          <a:pPr algn="ctr"/>
          <a:r>
            <a:rPr lang="en-US" sz="1200"/>
            <a:t>Final Thoughts…. Patients and families form opinions about our standard of care partially from the appearance of those caring for patients, therefore here are some final tips too.</a:t>
          </a:r>
        </a:p>
      </dgm:t>
    </dgm:pt>
    <dgm:pt modelId="{F5F57D73-5DC4-42C9-8CD8-D019E7F3BCFF}" type="parTrans" cxnId="{54C25683-4443-493A-B8D0-E9CBCAB8D395}">
      <dgm:prSet/>
      <dgm:spPr/>
      <dgm:t>
        <a:bodyPr/>
        <a:lstStyle/>
        <a:p>
          <a:endParaRPr lang="en-US"/>
        </a:p>
      </dgm:t>
    </dgm:pt>
    <dgm:pt modelId="{D2DBC8C2-5968-4F92-B5EF-B488F7C10615}" type="sibTrans" cxnId="{54C25683-4443-493A-B8D0-E9CBCAB8D395}">
      <dgm:prSet/>
      <dgm:spPr/>
      <dgm:t>
        <a:bodyPr/>
        <a:lstStyle/>
        <a:p>
          <a:endParaRPr lang="en-US"/>
        </a:p>
      </dgm:t>
    </dgm:pt>
    <dgm:pt modelId="{A35CDA8A-3E41-4DCD-8BE5-9F5D9443C76C}">
      <dgm:prSet custT="1"/>
      <dgm:spPr/>
      <dgm:t>
        <a:bodyPr/>
        <a:lstStyle/>
        <a:p>
          <a:r>
            <a:rPr lang="en-US" sz="1050"/>
            <a:t>You are responsible for the cleanliness and neatness of the Trinity volunteer vest.</a:t>
          </a:r>
        </a:p>
      </dgm:t>
    </dgm:pt>
    <dgm:pt modelId="{58D9F19E-255A-471D-B893-C38A80BB9322}" type="parTrans" cxnId="{0C435D91-4BC3-4821-A588-F0E726B29496}">
      <dgm:prSet/>
      <dgm:spPr/>
      <dgm:t>
        <a:bodyPr/>
        <a:lstStyle/>
        <a:p>
          <a:endParaRPr lang="en-US"/>
        </a:p>
      </dgm:t>
    </dgm:pt>
    <dgm:pt modelId="{02303FE7-29A1-4595-962E-F53B0D61313B}" type="sibTrans" cxnId="{0C435D91-4BC3-4821-A588-F0E726B29496}">
      <dgm:prSet/>
      <dgm:spPr/>
      <dgm:t>
        <a:bodyPr/>
        <a:lstStyle/>
        <a:p>
          <a:endParaRPr lang="en-US"/>
        </a:p>
      </dgm:t>
    </dgm:pt>
    <dgm:pt modelId="{9D8359D7-F44B-4D9F-B43B-8F3D0B83376E}">
      <dgm:prSet custT="1"/>
      <dgm:spPr/>
      <dgm:t>
        <a:bodyPr/>
        <a:lstStyle/>
        <a:p>
          <a:pPr>
            <a:buFont typeface="Arial" panose="020B0604020202020204" pitchFamily="34" charset="0"/>
            <a:buChar char="•"/>
          </a:pPr>
          <a:r>
            <a:rPr lang="en-US" sz="1050"/>
            <a:t>Be conservative in hair, dress &amp; make-up, with long hair tied back.</a:t>
          </a:r>
        </a:p>
      </dgm:t>
    </dgm:pt>
    <dgm:pt modelId="{814153FA-AB22-4C06-A933-FC0FE4D86849}" type="parTrans" cxnId="{7097DCA9-7EA2-48A2-8119-146FE2DC9207}">
      <dgm:prSet/>
      <dgm:spPr/>
      <dgm:t>
        <a:bodyPr/>
        <a:lstStyle/>
        <a:p>
          <a:endParaRPr lang="en-US"/>
        </a:p>
      </dgm:t>
    </dgm:pt>
    <dgm:pt modelId="{1A762DB0-A5F1-4284-9976-35E1D8ECB78B}" type="sibTrans" cxnId="{7097DCA9-7EA2-48A2-8119-146FE2DC9207}">
      <dgm:prSet/>
      <dgm:spPr/>
      <dgm:t>
        <a:bodyPr/>
        <a:lstStyle/>
        <a:p>
          <a:endParaRPr lang="en-US"/>
        </a:p>
      </dgm:t>
    </dgm:pt>
    <dgm:pt modelId="{2A6DB2AC-394F-403C-9070-5B8E46162037}">
      <dgm:prSet custT="1"/>
      <dgm:spPr/>
      <dgm:t>
        <a:bodyPr/>
        <a:lstStyle/>
        <a:p>
          <a:pPr>
            <a:buFont typeface="Arial" panose="020B0604020202020204" pitchFamily="34" charset="0"/>
            <a:buChar char="•"/>
          </a:pPr>
          <a:r>
            <a:rPr lang="en-US" sz="1050"/>
            <a:t>Use fragrance-free personal products.</a:t>
          </a:r>
        </a:p>
      </dgm:t>
    </dgm:pt>
    <dgm:pt modelId="{AF593A1A-20DB-4A89-99CA-8BC03B043CFB}" type="parTrans" cxnId="{90F9F1FE-BCD7-4046-B236-106AD9D1ABC8}">
      <dgm:prSet/>
      <dgm:spPr/>
      <dgm:t>
        <a:bodyPr/>
        <a:lstStyle/>
        <a:p>
          <a:endParaRPr lang="en-US"/>
        </a:p>
      </dgm:t>
    </dgm:pt>
    <dgm:pt modelId="{6E793C54-E55D-4A89-ACDE-93B368C6EA6A}" type="sibTrans" cxnId="{90F9F1FE-BCD7-4046-B236-106AD9D1ABC8}">
      <dgm:prSet/>
      <dgm:spPr/>
      <dgm:t>
        <a:bodyPr/>
        <a:lstStyle/>
        <a:p>
          <a:endParaRPr lang="en-US"/>
        </a:p>
      </dgm:t>
    </dgm:pt>
    <dgm:pt modelId="{06320ECD-12EB-4120-8ECD-8894171BF488}">
      <dgm:prSet custT="1"/>
      <dgm:spPr/>
      <dgm:t>
        <a:bodyPr/>
        <a:lstStyle/>
        <a:p>
          <a:r>
            <a:rPr lang="en-US" sz="1050"/>
            <a:t>No Sandals of any type, no bare legs</a:t>
          </a:r>
        </a:p>
      </dgm:t>
    </dgm:pt>
    <dgm:pt modelId="{BE3993D1-82B8-482F-A132-7425B928856C}" type="parTrans" cxnId="{8F4053AD-76E4-4928-B2F2-AFDA7EC24612}">
      <dgm:prSet/>
      <dgm:spPr/>
      <dgm:t>
        <a:bodyPr/>
        <a:lstStyle/>
        <a:p>
          <a:endParaRPr lang="en-US"/>
        </a:p>
      </dgm:t>
    </dgm:pt>
    <dgm:pt modelId="{FA5B6DBC-802B-4DC1-859C-984DF3FA3555}" type="sibTrans" cxnId="{8F4053AD-76E4-4928-B2F2-AFDA7EC24612}">
      <dgm:prSet/>
      <dgm:spPr/>
      <dgm:t>
        <a:bodyPr/>
        <a:lstStyle/>
        <a:p>
          <a:endParaRPr lang="en-US"/>
        </a:p>
      </dgm:t>
    </dgm:pt>
    <dgm:pt modelId="{4C0F716F-B440-4BC9-8C12-D5F42CC85D6B}">
      <dgm:prSet custT="1"/>
      <dgm:spPr/>
      <dgm:t>
        <a:bodyPr/>
        <a:lstStyle/>
        <a:p>
          <a:r>
            <a:rPr lang="en-US" sz="1050"/>
            <a:t>No excessive jewelry, No visible body piercings other than earrings.</a:t>
          </a:r>
        </a:p>
      </dgm:t>
    </dgm:pt>
    <dgm:pt modelId="{425A5EFE-0DAE-463B-BB00-C7F21E92C435}" type="parTrans" cxnId="{ECF31782-5DAF-448D-B568-2160897CD7C0}">
      <dgm:prSet/>
      <dgm:spPr/>
      <dgm:t>
        <a:bodyPr/>
        <a:lstStyle/>
        <a:p>
          <a:endParaRPr lang="en-US"/>
        </a:p>
      </dgm:t>
    </dgm:pt>
    <dgm:pt modelId="{FA376A9D-2908-48C0-8918-EBBB70D83B4D}" type="sibTrans" cxnId="{ECF31782-5DAF-448D-B568-2160897CD7C0}">
      <dgm:prSet/>
      <dgm:spPr/>
      <dgm:t>
        <a:bodyPr/>
        <a:lstStyle/>
        <a:p>
          <a:endParaRPr lang="en-US"/>
        </a:p>
      </dgm:t>
    </dgm:pt>
    <dgm:pt modelId="{49E1AA78-79A2-4D5A-BDD0-04C1AF0E5106}">
      <dgm:prSet custT="1"/>
      <dgm:spPr/>
      <dgm:t>
        <a:bodyPr/>
        <a:lstStyle/>
        <a:p>
          <a:r>
            <a:rPr lang="en-US" sz="1050"/>
            <a:t>No head covering except for religious or medical reasons.</a:t>
          </a:r>
        </a:p>
      </dgm:t>
    </dgm:pt>
    <dgm:pt modelId="{A9B3042E-B9E7-4EB2-9C7B-93561BB7381E}" type="parTrans" cxnId="{175F8E86-E943-4D82-A9DF-D8A29951F444}">
      <dgm:prSet/>
      <dgm:spPr/>
      <dgm:t>
        <a:bodyPr/>
        <a:lstStyle/>
        <a:p>
          <a:endParaRPr lang="en-US"/>
        </a:p>
      </dgm:t>
    </dgm:pt>
    <dgm:pt modelId="{42191837-A3E8-433E-B174-BE7E420DEF7E}" type="sibTrans" cxnId="{175F8E86-E943-4D82-A9DF-D8A29951F444}">
      <dgm:prSet/>
      <dgm:spPr/>
      <dgm:t>
        <a:bodyPr/>
        <a:lstStyle/>
        <a:p>
          <a:endParaRPr lang="en-US"/>
        </a:p>
      </dgm:t>
    </dgm:pt>
    <dgm:pt modelId="{36D19E8F-A6D0-40EC-8934-DFB18D7F4F47}">
      <dgm:prSet custT="1"/>
      <dgm:spPr/>
      <dgm:t>
        <a:bodyPr/>
        <a:lstStyle/>
        <a:p>
          <a:r>
            <a:rPr lang="en-US" sz="1050"/>
            <a:t>No gum chewing.</a:t>
          </a:r>
        </a:p>
      </dgm:t>
    </dgm:pt>
    <dgm:pt modelId="{81E46D21-A830-4D85-9D67-3FE4C107196E}" type="parTrans" cxnId="{3094C46E-48EF-4213-9275-320BE13B4504}">
      <dgm:prSet/>
      <dgm:spPr/>
      <dgm:t>
        <a:bodyPr/>
        <a:lstStyle/>
        <a:p>
          <a:endParaRPr lang="en-US"/>
        </a:p>
      </dgm:t>
    </dgm:pt>
    <dgm:pt modelId="{B78CA579-E77F-4DA9-904F-65B5E152B239}" type="sibTrans" cxnId="{3094C46E-48EF-4213-9275-320BE13B4504}">
      <dgm:prSet/>
      <dgm:spPr/>
      <dgm:t>
        <a:bodyPr/>
        <a:lstStyle/>
        <a:p>
          <a:endParaRPr lang="en-US"/>
        </a:p>
      </dgm:t>
    </dgm:pt>
    <dgm:pt modelId="{0AE27D9E-9393-4A77-83FC-D98E50C9F3E4}">
      <dgm:prSet/>
      <dgm:spPr/>
      <dgm:t>
        <a:bodyPr/>
        <a:lstStyle/>
        <a:p>
          <a:endParaRPr lang="en-US" sz="800"/>
        </a:p>
      </dgm:t>
    </dgm:pt>
    <dgm:pt modelId="{56A0B080-CBF4-47F5-8994-7009AF9625E4}" type="parTrans" cxnId="{F5B40D66-D44A-416F-BF1A-6D780E9C8D9B}">
      <dgm:prSet/>
      <dgm:spPr/>
      <dgm:t>
        <a:bodyPr/>
        <a:lstStyle/>
        <a:p>
          <a:endParaRPr lang="en-US"/>
        </a:p>
      </dgm:t>
    </dgm:pt>
    <dgm:pt modelId="{FACA5A71-5FD0-45F8-B4C7-6BE90E11C9AF}" type="sibTrans" cxnId="{F5B40D66-D44A-416F-BF1A-6D780E9C8D9B}">
      <dgm:prSet/>
      <dgm:spPr/>
      <dgm:t>
        <a:bodyPr/>
        <a:lstStyle/>
        <a:p>
          <a:endParaRPr lang="en-US"/>
        </a:p>
      </dgm:t>
    </dgm:pt>
    <dgm:pt modelId="{DC8467B3-6E4A-4373-95DA-590D18C2349E}">
      <dgm:prSet custT="1"/>
      <dgm:spPr/>
      <dgm:t>
        <a:bodyPr/>
        <a:lstStyle/>
        <a:p>
          <a:r>
            <a:rPr lang="en-US" sz="1050"/>
            <a:t>The ID badge must be worn at the shoulder level and not be defaced in any way with stickers/pins attached. </a:t>
          </a:r>
        </a:p>
      </dgm:t>
    </dgm:pt>
    <dgm:pt modelId="{235F9D8B-1451-410C-934E-6CB802F41B41}" type="parTrans" cxnId="{8D346BD9-DB10-4401-B7D2-E81F6759682F}">
      <dgm:prSet/>
      <dgm:spPr/>
      <dgm:t>
        <a:bodyPr/>
        <a:lstStyle/>
        <a:p>
          <a:endParaRPr lang="en-US"/>
        </a:p>
      </dgm:t>
    </dgm:pt>
    <dgm:pt modelId="{861988B5-B67F-4CD5-A9CA-8631F2705CFF}" type="sibTrans" cxnId="{8D346BD9-DB10-4401-B7D2-E81F6759682F}">
      <dgm:prSet/>
      <dgm:spPr/>
      <dgm:t>
        <a:bodyPr/>
        <a:lstStyle/>
        <a:p>
          <a:endParaRPr lang="en-US"/>
        </a:p>
      </dgm:t>
    </dgm:pt>
    <dgm:pt modelId="{F0AC7C3A-F7C4-4581-B7E1-3E3C7F22530F}" type="pres">
      <dgm:prSet presAssocID="{04D0E96B-AFCD-4E53-B351-2885C4EA9FF9}" presName="linear" presStyleCnt="0">
        <dgm:presLayoutVars>
          <dgm:dir/>
          <dgm:animLvl val="lvl"/>
          <dgm:resizeHandles val="exact"/>
        </dgm:presLayoutVars>
      </dgm:prSet>
      <dgm:spPr/>
    </dgm:pt>
    <dgm:pt modelId="{9632E70C-ECF7-4D2C-86DF-8DA749A3597A}" type="pres">
      <dgm:prSet presAssocID="{C6ABD25D-E1E3-43F4-95E6-48927B0B7892}" presName="parentLin" presStyleCnt="0"/>
      <dgm:spPr/>
    </dgm:pt>
    <dgm:pt modelId="{0B65DE73-0D7F-4164-8CB0-C62B8E09E647}" type="pres">
      <dgm:prSet presAssocID="{C6ABD25D-E1E3-43F4-95E6-48927B0B7892}" presName="parentLeftMargin" presStyleLbl="node1" presStyleIdx="0" presStyleCnt="3"/>
      <dgm:spPr/>
    </dgm:pt>
    <dgm:pt modelId="{E5F801E7-00E2-4B8F-8BE6-0A718C828BDC}" type="pres">
      <dgm:prSet presAssocID="{C6ABD25D-E1E3-43F4-95E6-48927B0B7892}" presName="parentText" presStyleLbl="node1" presStyleIdx="0" presStyleCnt="3" custScaleX="113135" custScaleY="237892">
        <dgm:presLayoutVars>
          <dgm:chMax val="0"/>
          <dgm:bulletEnabled val="1"/>
        </dgm:presLayoutVars>
      </dgm:prSet>
      <dgm:spPr/>
    </dgm:pt>
    <dgm:pt modelId="{B81357E5-3EF6-4E4D-997A-A6671B167559}" type="pres">
      <dgm:prSet presAssocID="{C6ABD25D-E1E3-43F4-95E6-48927B0B7892}" presName="negativeSpace" presStyleCnt="0"/>
      <dgm:spPr/>
    </dgm:pt>
    <dgm:pt modelId="{A94912A3-8F15-4584-943A-BC6700675684}" type="pres">
      <dgm:prSet presAssocID="{C6ABD25D-E1E3-43F4-95E6-48927B0B7892}" presName="childText" presStyleLbl="conFgAcc1" presStyleIdx="0" presStyleCnt="3">
        <dgm:presLayoutVars>
          <dgm:bulletEnabled val="1"/>
        </dgm:presLayoutVars>
      </dgm:prSet>
      <dgm:spPr/>
    </dgm:pt>
    <dgm:pt modelId="{BFFCC22C-2622-47BD-96D5-2A69E93138B8}" type="pres">
      <dgm:prSet presAssocID="{55837507-5FBF-48BF-9803-B6437698473F}" presName="spaceBetweenRectangles" presStyleCnt="0"/>
      <dgm:spPr/>
    </dgm:pt>
    <dgm:pt modelId="{40BA4FA4-EBFF-498B-9392-7B0613B37027}" type="pres">
      <dgm:prSet presAssocID="{5F443ACF-8643-4836-978C-0FAAAD87BD8D}" presName="parentLin" presStyleCnt="0"/>
      <dgm:spPr/>
    </dgm:pt>
    <dgm:pt modelId="{4A69AC9C-9B4C-4490-87B2-A6657A118C7A}" type="pres">
      <dgm:prSet presAssocID="{5F443ACF-8643-4836-978C-0FAAAD87BD8D}" presName="parentLeftMargin" presStyleLbl="node1" presStyleIdx="0" presStyleCnt="3"/>
      <dgm:spPr/>
    </dgm:pt>
    <dgm:pt modelId="{C6820508-9EBF-470D-B165-CC5EB3661C72}" type="pres">
      <dgm:prSet presAssocID="{5F443ACF-8643-4836-978C-0FAAAD87BD8D}" presName="parentText" presStyleLbl="node1" presStyleIdx="1" presStyleCnt="3" custScaleX="142997" custScaleY="200481" custLinFactNeighborX="712" custLinFactNeighborY="-4946">
        <dgm:presLayoutVars>
          <dgm:chMax val="0"/>
          <dgm:bulletEnabled val="1"/>
        </dgm:presLayoutVars>
      </dgm:prSet>
      <dgm:spPr/>
    </dgm:pt>
    <dgm:pt modelId="{3831283D-464D-4FE7-80F7-A20BEAD20997}" type="pres">
      <dgm:prSet presAssocID="{5F443ACF-8643-4836-978C-0FAAAD87BD8D}" presName="negativeSpace" presStyleCnt="0"/>
      <dgm:spPr/>
    </dgm:pt>
    <dgm:pt modelId="{5FACA5FB-EBAC-4AE9-A8B4-68DC719B1B06}" type="pres">
      <dgm:prSet presAssocID="{5F443ACF-8643-4836-978C-0FAAAD87BD8D}" presName="childText" presStyleLbl="conFgAcc1" presStyleIdx="1" presStyleCnt="3">
        <dgm:presLayoutVars>
          <dgm:bulletEnabled val="1"/>
        </dgm:presLayoutVars>
      </dgm:prSet>
      <dgm:spPr/>
    </dgm:pt>
    <dgm:pt modelId="{A10D87AF-8E89-4FFB-A265-033A8C05B8DC}" type="pres">
      <dgm:prSet presAssocID="{EFBA8D24-7063-424E-9E8A-5E7D5F04A21A}" presName="spaceBetweenRectangles" presStyleCnt="0"/>
      <dgm:spPr/>
    </dgm:pt>
    <dgm:pt modelId="{5D5ADE7E-88B8-4F07-9CB8-4BBA8DF85B33}" type="pres">
      <dgm:prSet presAssocID="{ED798E48-0CEF-4371-B251-3F9B087BE7F8}" presName="parentLin" presStyleCnt="0"/>
      <dgm:spPr/>
    </dgm:pt>
    <dgm:pt modelId="{CE048B72-88E8-46B4-A37F-A44939C41D9C}" type="pres">
      <dgm:prSet presAssocID="{ED798E48-0CEF-4371-B251-3F9B087BE7F8}" presName="parentLeftMargin" presStyleLbl="node1" presStyleIdx="1" presStyleCnt="3"/>
      <dgm:spPr/>
    </dgm:pt>
    <dgm:pt modelId="{A72BA461-339A-4984-A2BF-3E652F67B06B}" type="pres">
      <dgm:prSet presAssocID="{ED798E48-0CEF-4371-B251-3F9B087BE7F8}" presName="parentText" presStyleLbl="node1" presStyleIdx="2" presStyleCnt="3" custScaleX="142997" custScaleY="214993">
        <dgm:presLayoutVars>
          <dgm:chMax val="0"/>
          <dgm:bulletEnabled val="1"/>
        </dgm:presLayoutVars>
      </dgm:prSet>
      <dgm:spPr/>
    </dgm:pt>
    <dgm:pt modelId="{1458D0A5-306E-42F2-9D52-C97C3DCC3596}" type="pres">
      <dgm:prSet presAssocID="{ED798E48-0CEF-4371-B251-3F9B087BE7F8}" presName="negativeSpace" presStyleCnt="0"/>
      <dgm:spPr/>
    </dgm:pt>
    <dgm:pt modelId="{12CE4BDF-BA53-43DA-8B2D-FCA7C7FEC318}" type="pres">
      <dgm:prSet presAssocID="{ED798E48-0CEF-4371-B251-3F9B087BE7F8}" presName="childText" presStyleLbl="conFgAcc1" presStyleIdx="2" presStyleCnt="3">
        <dgm:presLayoutVars>
          <dgm:bulletEnabled val="1"/>
        </dgm:presLayoutVars>
      </dgm:prSet>
      <dgm:spPr/>
    </dgm:pt>
  </dgm:ptLst>
  <dgm:cxnLst>
    <dgm:cxn modelId="{D9DB1917-0379-40D3-A595-5987DE04DDD0}" type="presOf" srcId="{5F443ACF-8643-4836-978C-0FAAAD87BD8D}" destId="{4A69AC9C-9B4C-4490-87B2-A6657A118C7A}" srcOrd="0" destOrd="0" presId="urn:microsoft.com/office/officeart/2005/8/layout/list1"/>
    <dgm:cxn modelId="{AFC6B017-AA89-442D-88B1-42A8F16EE20D}" type="presOf" srcId="{ED798E48-0CEF-4371-B251-3F9B087BE7F8}" destId="{A72BA461-339A-4984-A2BF-3E652F67B06B}" srcOrd="1" destOrd="0" presId="urn:microsoft.com/office/officeart/2005/8/layout/list1"/>
    <dgm:cxn modelId="{E2175319-A27C-4C91-9099-ACF87C1EB94A}" type="presOf" srcId="{04D0E96B-AFCD-4E53-B351-2885C4EA9FF9}" destId="{F0AC7C3A-F7C4-4581-B7E1-3E3C7F22530F}" srcOrd="0" destOrd="0" presId="urn:microsoft.com/office/officeart/2005/8/layout/list1"/>
    <dgm:cxn modelId="{A37C7429-795B-43EA-A9A9-2178A57730A1}" srcId="{04D0E96B-AFCD-4E53-B351-2885C4EA9FF9}" destId="{C6ABD25D-E1E3-43F4-95E6-48927B0B7892}" srcOrd="0" destOrd="0" parTransId="{D023A5B7-5A47-43D5-94AD-FDBD8E09A61A}" sibTransId="{55837507-5FBF-48BF-9803-B6437698473F}"/>
    <dgm:cxn modelId="{906F3930-4925-45F5-8D84-39D306423FAB}" srcId="{C6ABD25D-E1E3-43F4-95E6-48927B0B7892}" destId="{9C5054AC-48FE-4171-B9B3-DDD36DBFB2FE}" srcOrd="0" destOrd="0" parTransId="{96AC19AC-24ED-42FD-A03B-D34C26EDDA8F}" sibTransId="{8811CC09-C099-4E61-A7A9-D4AC2DCEC4E5}"/>
    <dgm:cxn modelId="{D5FE2238-E882-4E24-A46C-7F1BA16BD008}" type="presOf" srcId="{34F737A6-F139-4AF3-B358-C4EEF0DEDD1F}" destId="{5FACA5FB-EBAC-4AE9-A8B4-68DC719B1B06}" srcOrd="0" destOrd="1" presId="urn:microsoft.com/office/officeart/2005/8/layout/list1"/>
    <dgm:cxn modelId="{F5DB7B63-AA98-4429-A9DC-148934514F9E}" type="presOf" srcId="{5F443ACF-8643-4836-978C-0FAAAD87BD8D}" destId="{C6820508-9EBF-470D-B165-CC5EB3661C72}" srcOrd="1" destOrd="0" presId="urn:microsoft.com/office/officeart/2005/8/layout/list1"/>
    <dgm:cxn modelId="{2BACF143-052A-41B8-8848-FE804B001235}" srcId="{C6ABD25D-E1E3-43F4-95E6-48927B0B7892}" destId="{9A4B71EF-1F12-49EC-98D3-3A52EF5CCFC8}" srcOrd="1" destOrd="0" parTransId="{23E4C791-2827-4BBB-8E8F-BB2A81206213}" sibTransId="{4EF228C7-2FA7-47B8-99E2-B0CB93CAD072}"/>
    <dgm:cxn modelId="{F5B40D66-D44A-416F-BF1A-6D780E9C8D9B}" srcId="{ED798E48-0CEF-4371-B251-3F9B087BE7F8}" destId="{0AE27D9E-9393-4A77-83FC-D98E50C9F3E4}" srcOrd="2" destOrd="0" parTransId="{56A0B080-CBF4-47F5-8994-7009AF9625E4}" sibTransId="{FACA5A71-5FD0-45F8-B4C7-6BE90E11C9AF}"/>
    <dgm:cxn modelId="{9C18056D-ABC1-4CC9-9544-562A6450633F}" type="presOf" srcId="{0AE27D9E-9393-4A77-83FC-D98E50C9F3E4}" destId="{12CE4BDF-BA53-43DA-8B2D-FCA7C7FEC318}" srcOrd="0" destOrd="2" presId="urn:microsoft.com/office/officeart/2005/8/layout/list1"/>
    <dgm:cxn modelId="{A4E2356E-4F93-4C66-9F26-24F13189C80C}" type="presOf" srcId="{49E1AA78-79A2-4D5A-BDD0-04C1AF0E5106}" destId="{5FACA5FB-EBAC-4AE9-A8B4-68DC719B1B06}" srcOrd="0" destOrd="4" presId="urn:microsoft.com/office/officeart/2005/8/layout/list1"/>
    <dgm:cxn modelId="{3094C46E-48EF-4213-9275-320BE13B4504}" srcId="{5F443ACF-8643-4836-978C-0FAAAD87BD8D}" destId="{36D19E8F-A6D0-40EC-8934-DFB18D7F4F47}" srcOrd="5" destOrd="0" parTransId="{81E46D21-A830-4D85-9D67-3FE4C107196E}" sibTransId="{B78CA579-E77F-4DA9-904F-65B5E152B239}"/>
    <dgm:cxn modelId="{C6EAE375-6F82-4952-84A7-A6BCA36BCC01}" type="presOf" srcId="{5CFDEE39-F0C5-40BD-A6AE-A3485AF6D0FC}" destId="{5FACA5FB-EBAC-4AE9-A8B4-68DC719B1B06}" srcOrd="0" destOrd="0" presId="urn:microsoft.com/office/officeart/2005/8/layout/list1"/>
    <dgm:cxn modelId="{AB655959-C2F5-4240-BEFA-886E69E361BB}" type="presOf" srcId="{36D19E8F-A6D0-40EC-8934-DFB18D7F4F47}" destId="{5FACA5FB-EBAC-4AE9-A8B4-68DC719B1B06}" srcOrd="0" destOrd="5" presId="urn:microsoft.com/office/officeart/2005/8/layout/list1"/>
    <dgm:cxn modelId="{ECF31782-5DAF-448D-B568-2160897CD7C0}" srcId="{5F443ACF-8643-4836-978C-0FAAAD87BD8D}" destId="{4C0F716F-B440-4BC9-8C12-D5F42CC85D6B}" srcOrd="3" destOrd="0" parTransId="{425A5EFE-0DAE-463B-BB00-C7F21E92C435}" sibTransId="{FA376A9D-2908-48C0-8918-EBBB70D83B4D}"/>
    <dgm:cxn modelId="{54C25683-4443-493A-B8D0-E9CBCAB8D395}" srcId="{04D0E96B-AFCD-4E53-B351-2885C4EA9FF9}" destId="{ED798E48-0CEF-4371-B251-3F9B087BE7F8}" srcOrd="2" destOrd="0" parTransId="{F5F57D73-5DC4-42C9-8CD8-D019E7F3BCFF}" sibTransId="{D2DBC8C2-5968-4F92-B5EF-B488F7C10615}"/>
    <dgm:cxn modelId="{12613184-127D-4CFA-92BE-6DF28407C81B}" srcId="{5F443ACF-8643-4836-978C-0FAAAD87BD8D}" destId="{34F737A6-F139-4AF3-B358-C4EEF0DEDD1F}" srcOrd="1" destOrd="0" parTransId="{B34954A9-6E48-4CAB-B434-B33868885CEE}" sibTransId="{85DAAFB1-FAA3-4E69-9C55-BB4803D913AB}"/>
    <dgm:cxn modelId="{175F8E86-E943-4D82-A9DF-D8A29951F444}" srcId="{5F443ACF-8643-4836-978C-0FAAAD87BD8D}" destId="{49E1AA78-79A2-4D5A-BDD0-04C1AF0E5106}" srcOrd="4" destOrd="0" parTransId="{A9B3042E-B9E7-4EB2-9C7B-93561BB7381E}" sibTransId="{42191837-A3E8-433E-B174-BE7E420DEF7E}"/>
    <dgm:cxn modelId="{78CDDF88-504C-45BB-A507-C3DD40711400}" type="presOf" srcId="{4C0F716F-B440-4BC9-8C12-D5F42CC85D6B}" destId="{5FACA5FB-EBAC-4AE9-A8B4-68DC719B1B06}" srcOrd="0" destOrd="3" presId="urn:microsoft.com/office/officeart/2005/8/layout/list1"/>
    <dgm:cxn modelId="{0C435D91-4BC3-4821-A588-F0E726B29496}" srcId="{ED798E48-0CEF-4371-B251-3F9B087BE7F8}" destId="{A35CDA8A-3E41-4DCD-8BE5-9F5D9443C76C}" srcOrd="0" destOrd="0" parTransId="{58D9F19E-255A-471D-B893-C38A80BB9322}" sibTransId="{02303FE7-29A1-4595-962E-F53B0D61313B}"/>
    <dgm:cxn modelId="{A741839A-C15F-404A-AFC0-C9CE041D0501}" type="presOf" srcId="{DC8467B3-6E4A-4373-95DA-590D18C2349E}" destId="{12CE4BDF-BA53-43DA-8B2D-FCA7C7FEC318}" srcOrd="0" destOrd="1" presId="urn:microsoft.com/office/officeart/2005/8/layout/list1"/>
    <dgm:cxn modelId="{C6257AA2-39AD-48F5-B1DF-AD7017CD3381}" type="presOf" srcId="{2A6DB2AC-394F-403C-9070-5B8E46162037}" destId="{A94912A3-8F15-4584-943A-BC6700675684}" srcOrd="0" destOrd="3" presId="urn:microsoft.com/office/officeart/2005/8/layout/list1"/>
    <dgm:cxn modelId="{BF514FA5-922B-45A5-A1B2-B9853E55687E}" type="presOf" srcId="{9C5054AC-48FE-4171-B9B3-DDD36DBFB2FE}" destId="{A94912A3-8F15-4584-943A-BC6700675684}" srcOrd="0" destOrd="0" presId="urn:microsoft.com/office/officeart/2005/8/layout/list1"/>
    <dgm:cxn modelId="{7097DCA9-7EA2-48A2-8119-146FE2DC9207}" srcId="{C6ABD25D-E1E3-43F4-95E6-48927B0B7892}" destId="{9D8359D7-F44B-4D9F-B43B-8F3D0B83376E}" srcOrd="2" destOrd="0" parTransId="{814153FA-AB22-4C06-A933-FC0FE4D86849}" sibTransId="{1A762DB0-A5F1-4284-9976-35E1D8ECB78B}"/>
    <dgm:cxn modelId="{C7EE34AB-DA81-4621-9041-A1806D541879}" type="presOf" srcId="{06320ECD-12EB-4120-8ECD-8894171BF488}" destId="{5FACA5FB-EBAC-4AE9-A8B4-68DC719B1B06}" srcOrd="0" destOrd="2" presId="urn:microsoft.com/office/officeart/2005/8/layout/list1"/>
    <dgm:cxn modelId="{8F4053AD-76E4-4928-B2F2-AFDA7EC24612}" srcId="{5F443ACF-8643-4836-978C-0FAAAD87BD8D}" destId="{06320ECD-12EB-4120-8ECD-8894171BF488}" srcOrd="2" destOrd="0" parTransId="{BE3993D1-82B8-482F-A132-7425B928856C}" sibTransId="{FA5B6DBC-802B-4DC1-859C-984DF3FA3555}"/>
    <dgm:cxn modelId="{391286AF-FD75-4BBB-ADE9-1B55DA03CBD3}" type="presOf" srcId="{C6ABD25D-E1E3-43F4-95E6-48927B0B7892}" destId="{0B65DE73-0D7F-4164-8CB0-C62B8E09E647}" srcOrd="0" destOrd="0" presId="urn:microsoft.com/office/officeart/2005/8/layout/list1"/>
    <dgm:cxn modelId="{2A6D4EB6-8979-4BD9-8149-797A1CFBFCED}" type="presOf" srcId="{ED798E48-0CEF-4371-B251-3F9B087BE7F8}" destId="{CE048B72-88E8-46B4-A37F-A44939C41D9C}" srcOrd="0" destOrd="0" presId="urn:microsoft.com/office/officeart/2005/8/layout/list1"/>
    <dgm:cxn modelId="{7C1568C1-703F-4602-B26E-E1D4E51A4668}" type="presOf" srcId="{C6ABD25D-E1E3-43F4-95E6-48927B0B7892}" destId="{E5F801E7-00E2-4B8F-8BE6-0A718C828BDC}" srcOrd="1" destOrd="0" presId="urn:microsoft.com/office/officeart/2005/8/layout/list1"/>
    <dgm:cxn modelId="{7C2773CC-19EF-45FC-B455-1E4D58AB2911}" srcId="{5F443ACF-8643-4836-978C-0FAAAD87BD8D}" destId="{5CFDEE39-F0C5-40BD-A6AE-A3485AF6D0FC}" srcOrd="0" destOrd="0" parTransId="{417A0DCE-870C-4CB7-8450-6229C2F998E3}" sibTransId="{457C48DA-E3FB-4AF3-B459-4848C4B848C5}"/>
    <dgm:cxn modelId="{09C98BD1-F92B-407C-BF5F-E023E209137A}" type="presOf" srcId="{9A4B71EF-1F12-49EC-98D3-3A52EF5CCFC8}" destId="{A94912A3-8F15-4584-943A-BC6700675684}" srcOrd="0" destOrd="1" presId="urn:microsoft.com/office/officeart/2005/8/layout/list1"/>
    <dgm:cxn modelId="{8D346BD9-DB10-4401-B7D2-E81F6759682F}" srcId="{ED798E48-0CEF-4371-B251-3F9B087BE7F8}" destId="{DC8467B3-6E4A-4373-95DA-590D18C2349E}" srcOrd="1" destOrd="0" parTransId="{235F9D8B-1451-410C-934E-6CB802F41B41}" sibTransId="{861988B5-B67F-4CD5-A9CA-8631F2705CFF}"/>
    <dgm:cxn modelId="{384839DC-6988-4FE9-8868-61DA05188C35}" type="presOf" srcId="{9D8359D7-F44B-4D9F-B43B-8F3D0B83376E}" destId="{A94912A3-8F15-4584-943A-BC6700675684}" srcOrd="0" destOrd="2" presId="urn:microsoft.com/office/officeart/2005/8/layout/list1"/>
    <dgm:cxn modelId="{0644F8E0-76CB-4BA6-82CA-A5F29798DF3B}" srcId="{04D0E96B-AFCD-4E53-B351-2885C4EA9FF9}" destId="{5F443ACF-8643-4836-978C-0FAAAD87BD8D}" srcOrd="1" destOrd="0" parTransId="{6C6201BE-887D-485F-B79F-233847A234F3}" sibTransId="{EFBA8D24-7063-424E-9E8A-5E7D5F04A21A}"/>
    <dgm:cxn modelId="{A29BDCE5-91A2-4CD1-A7B5-52239BF837B4}" type="presOf" srcId="{A35CDA8A-3E41-4DCD-8BE5-9F5D9443C76C}" destId="{12CE4BDF-BA53-43DA-8B2D-FCA7C7FEC318}" srcOrd="0" destOrd="0" presId="urn:microsoft.com/office/officeart/2005/8/layout/list1"/>
    <dgm:cxn modelId="{90F9F1FE-BCD7-4046-B236-106AD9D1ABC8}" srcId="{C6ABD25D-E1E3-43F4-95E6-48927B0B7892}" destId="{2A6DB2AC-394F-403C-9070-5B8E46162037}" srcOrd="3" destOrd="0" parTransId="{AF593A1A-20DB-4A89-99CA-8BC03B043CFB}" sibTransId="{6E793C54-E55D-4A89-ACDE-93B368C6EA6A}"/>
    <dgm:cxn modelId="{3E04CE91-0761-4771-8FBA-978B6ABCB930}" type="presParOf" srcId="{F0AC7C3A-F7C4-4581-B7E1-3E3C7F22530F}" destId="{9632E70C-ECF7-4D2C-86DF-8DA749A3597A}" srcOrd="0" destOrd="0" presId="urn:microsoft.com/office/officeart/2005/8/layout/list1"/>
    <dgm:cxn modelId="{21068C89-BC9F-4B1C-8C6E-A3FB4DC88488}" type="presParOf" srcId="{9632E70C-ECF7-4D2C-86DF-8DA749A3597A}" destId="{0B65DE73-0D7F-4164-8CB0-C62B8E09E647}" srcOrd="0" destOrd="0" presId="urn:microsoft.com/office/officeart/2005/8/layout/list1"/>
    <dgm:cxn modelId="{950E3875-0BF6-41E7-87E9-E5E04EB94366}" type="presParOf" srcId="{9632E70C-ECF7-4D2C-86DF-8DA749A3597A}" destId="{E5F801E7-00E2-4B8F-8BE6-0A718C828BDC}" srcOrd="1" destOrd="0" presId="urn:microsoft.com/office/officeart/2005/8/layout/list1"/>
    <dgm:cxn modelId="{580109CC-9A06-4F2C-BEE1-FF14B2FA3AA8}" type="presParOf" srcId="{F0AC7C3A-F7C4-4581-B7E1-3E3C7F22530F}" destId="{B81357E5-3EF6-4E4D-997A-A6671B167559}" srcOrd="1" destOrd="0" presId="urn:microsoft.com/office/officeart/2005/8/layout/list1"/>
    <dgm:cxn modelId="{98A6804F-9C00-45EA-8D31-F3096FC37749}" type="presParOf" srcId="{F0AC7C3A-F7C4-4581-B7E1-3E3C7F22530F}" destId="{A94912A3-8F15-4584-943A-BC6700675684}" srcOrd="2" destOrd="0" presId="urn:microsoft.com/office/officeart/2005/8/layout/list1"/>
    <dgm:cxn modelId="{DEEA2688-BD56-469D-8A96-268598D49B35}" type="presParOf" srcId="{F0AC7C3A-F7C4-4581-B7E1-3E3C7F22530F}" destId="{BFFCC22C-2622-47BD-96D5-2A69E93138B8}" srcOrd="3" destOrd="0" presId="urn:microsoft.com/office/officeart/2005/8/layout/list1"/>
    <dgm:cxn modelId="{B127DCD4-0995-4674-AEF5-33EEB7BE3C30}" type="presParOf" srcId="{F0AC7C3A-F7C4-4581-B7E1-3E3C7F22530F}" destId="{40BA4FA4-EBFF-498B-9392-7B0613B37027}" srcOrd="4" destOrd="0" presId="urn:microsoft.com/office/officeart/2005/8/layout/list1"/>
    <dgm:cxn modelId="{515704EC-A03A-419A-85EB-CE0DD10BE583}" type="presParOf" srcId="{40BA4FA4-EBFF-498B-9392-7B0613B37027}" destId="{4A69AC9C-9B4C-4490-87B2-A6657A118C7A}" srcOrd="0" destOrd="0" presId="urn:microsoft.com/office/officeart/2005/8/layout/list1"/>
    <dgm:cxn modelId="{71323147-966A-43AC-BB7C-DB211B8252CF}" type="presParOf" srcId="{40BA4FA4-EBFF-498B-9392-7B0613B37027}" destId="{C6820508-9EBF-470D-B165-CC5EB3661C72}" srcOrd="1" destOrd="0" presId="urn:microsoft.com/office/officeart/2005/8/layout/list1"/>
    <dgm:cxn modelId="{91D25A14-C5C7-4B38-8C7F-333A4024BA83}" type="presParOf" srcId="{F0AC7C3A-F7C4-4581-B7E1-3E3C7F22530F}" destId="{3831283D-464D-4FE7-80F7-A20BEAD20997}" srcOrd="5" destOrd="0" presId="urn:microsoft.com/office/officeart/2005/8/layout/list1"/>
    <dgm:cxn modelId="{B6BBFBD3-0EBE-4680-A1EE-61943AC43CC8}" type="presParOf" srcId="{F0AC7C3A-F7C4-4581-B7E1-3E3C7F22530F}" destId="{5FACA5FB-EBAC-4AE9-A8B4-68DC719B1B06}" srcOrd="6" destOrd="0" presId="urn:microsoft.com/office/officeart/2005/8/layout/list1"/>
    <dgm:cxn modelId="{FA72A703-1FC6-4BFC-BC36-E1FD9BDFC423}" type="presParOf" srcId="{F0AC7C3A-F7C4-4581-B7E1-3E3C7F22530F}" destId="{A10D87AF-8E89-4FFB-A265-033A8C05B8DC}" srcOrd="7" destOrd="0" presId="urn:microsoft.com/office/officeart/2005/8/layout/list1"/>
    <dgm:cxn modelId="{E8ED190F-0F98-40F4-B9C0-ABBD41FDF7BD}" type="presParOf" srcId="{F0AC7C3A-F7C4-4581-B7E1-3E3C7F22530F}" destId="{5D5ADE7E-88B8-4F07-9CB8-4BBA8DF85B33}" srcOrd="8" destOrd="0" presId="urn:microsoft.com/office/officeart/2005/8/layout/list1"/>
    <dgm:cxn modelId="{9148A52E-C298-49A0-AB94-14AFD527408F}" type="presParOf" srcId="{5D5ADE7E-88B8-4F07-9CB8-4BBA8DF85B33}" destId="{CE048B72-88E8-46B4-A37F-A44939C41D9C}" srcOrd="0" destOrd="0" presId="urn:microsoft.com/office/officeart/2005/8/layout/list1"/>
    <dgm:cxn modelId="{44B9D9E7-D09B-4A7F-BD43-AD2C8D91EF38}" type="presParOf" srcId="{5D5ADE7E-88B8-4F07-9CB8-4BBA8DF85B33}" destId="{A72BA461-339A-4984-A2BF-3E652F67B06B}" srcOrd="1" destOrd="0" presId="urn:microsoft.com/office/officeart/2005/8/layout/list1"/>
    <dgm:cxn modelId="{2747C168-5B8E-4C9D-B18C-BA1DF99529C5}" type="presParOf" srcId="{F0AC7C3A-F7C4-4581-B7E1-3E3C7F22530F}" destId="{1458D0A5-306E-42F2-9D52-C97C3DCC3596}" srcOrd="9" destOrd="0" presId="urn:microsoft.com/office/officeart/2005/8/layout/list1"/>
    <dgm:cxn modelId="{01DB7729-3E94-449D-B419-F8B88518B430}" type="presParOf" srcId="{F0AC7C3A-F7C4-4581-B7E1-3E3C7F22530F}" destId="{12CE4BDF-BA53-43DA-8B2D-FCA7C7FEC3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a:t>Positive Impressions:</a:t>
          </a:r>
        </a:p>
        <a:p>
          <a:pPr marL="0" lvl="0" indent="0" algn="ctr" defTabSz="533400">
            <a:lnSpc>
              <a:spcPct val="90000"/>
            </a:lnSpc>
            <a:spcBef>
              <a:spcPct val="0"/>
            </a:spcBef>
            <a:spcAft>
              <a:spcPct val="35000"/>
            </a:spcAft>
            <a:buNone/>
          </a:pPr>
          <a:r>
            <a:rPr lang="en-US" sz="1200" b="1" i="1" kern="1200"/>
            <a:t>Environmental</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promote a quiet environment</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always clean our hands before and after contact with a patient , equipment, and their environment.</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create a safe workspace and “</a:t>
          </a:r>
          <a:r>
            <a:rPr lang="en-US" sz="1500" b="1" kern="1200"/>
            <a:t>speak up</a:t>
          </a:r>
          <a:r>
            <a:rPr lang="en-US" sz="1500" kern="1200"/>
            <a:t>: whenever we have a safety concern</a:t>
          </a:r>
        </a:p>
      </dsp:txBody>
      <dsp:txXfrm>
        <a:off x="6007560" y="969140"/>
        <a:ext cx="2025246" cy="1649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a:t>Positive Impressions:</a:t>
          </a:r>
        </a:p>
        <a:p>
          <a:pPr marL="0" lvl="0" indent="0" algn="ctr" defTabSz="533400">
            <a:lnSpc>
              <a:spcPct val="90000"/>
            </a:lnSpc>
            <a:spcBef>
              <a:spcPct val="0"/>
            </a:spcBef>
            <a:spcAft>
              <a:spcPct val="35000"/>
            </a:spcAft>
            <a:buNone/>
          </a:pPr>
          <a:r>
            <a:rPr lang="en-US" sz="1200" b="1" i="1" kern="1200"/>
            <a:t>Environmental</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take ownership for keeping our environment clean.</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eat and drink in designated places.</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put equipment away and store it properly.</a:t>
          </a:r>
        </a:p>
      </dsp:txBody>
      <dsp:txXfrm>
        <a:off x="6007560" y="969140"/>
        <a:ext cx="2025246" cy="1649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a:t>Service Recovery</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We always assume a solution can be reached.</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never make excuses or place blame when handling complaints.</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are empowered to address complaints and seek help when required.</a:t>
          </a:r>
        </a:p>
      </dsp:txBody>
      <dsp:txXfrm>
        <a:off x="6007560" y="969140"/>
        <a:ext cx="2025246" cy="1649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64954" y="76233"/>
          <a:ext cx="129415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a:t>Service Recovery</a:t>
          </a:r>
        </a:p>
      </dsp:txBody>
      <dsp:txXfrm>
        <a:off x="128129" y="139408"/>
        <a:ext cx="1167802" cy="2867605"/>
      </dsp:txXfrm>
    </dsp:sp>
    <dsp:sp modelId="{FD549B11-F127-4F43-85DA-D532FD7598B3}">
      <dsp:nvSpPr>
        <dsp:cNvPr id="0" name=""/>
        <dsp:cNvSpPr/>
      </dsp:nvSpPr>
      <dsp:spPr>
        <a:xfrm>
          <a:off x="1397083" y="837351"/>
          <a:ext cx="221181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listen attentively when speaking with an upset customer.</a:t>
          </a:r>
        </a:p>
      </dsp:txBody>
      <dsp:txXfrm>
        <a:off x="1491168" y="931436"/>
        <a:ext cx="2023640" cy="1739164"/>
      </dsp:txXfrm>
    </dsp:sp>
    <dsp:sp modelId="{F9E8C59B-FC33-4B17-B41D-B965660B4A93}">
      <dsp:nvSpPr>
        <dsp:cNvPr id="0" name=""/>
        <dsp:cNvSpPr/>
      </dsp:nvSpPr>
      <dsp:spPr>
        <a:xfrm>
          <a:off x="3648841" y="865706"/>
          <a:ext cx="221181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lower our voice, make eye contact and use extreme courtesy.</a:t>
          </a:r>
        </a:p>
      </dsp:txBody>
      <dsp:txXfrm>
        <a:off x="3741508" y="958373"/>
        <a:ext cx="2026476" cy="1712953"/>
      </dsp:txXfrm>
    </dsp:sp>
    <dsp:sp modelId="{8913816C-AE16-4F0C-A2A9-8E863C6F5C1E}">
      <dsp:nvSpPr>
        <dsp:cNvPr id="0" name=""/>
        <dsp:cNvSpPr/>
      </dsp:nvSpPr>
      <dsp:spPr>
        <a:xfrm>
          <a:off x="5919837" y="879883"/>
          <a:ext cx="221181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offer personal help and take action even when rules are barriers.</a:t>
          </a:r>
        </a:p>
      </dsp:txBody>
      <dsp:txXfrm>
        <a:off x="6009094" y="969140"/>
        <a:ext cx="2033296" cy="16499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E6A35-3CFB-4F14-99FF-F37C36BBF0E5}">
      <dsp:nvSpPr>
        <dsp:cNvPr id="0" name=""/>
        <dsp:cNvSpPr/>
      </dsp:nvSpPr>
      <dsp:spPr>
        <a:xfrm rot="10800000">
          <a:off x="0" y="540"/>
          <a:ext cx="4044412" cy="949093"/>
        </a:xfrm>
        <a:prstGeom prst="trapezoid">
          <a:avLst>
            <a:gd name="adj" fmla="val 5326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Greetings: </a:t>
          </a:r>
          <a:r>
            <a:rPr lang="en-US" sz="1050" b="1" kern="1200"/>
            <a:t>smile, eye contact, intro and explain our role to customers.</a:t>
          </a:r>
        </a:p>
      </dsp:txBody>
      <dsp:txXfrm rot="-10800000">
        <a:off x="707772" y="540"/>
        <a:ext cx="2628867" cy="949093"/>
      </dsp:txXfrm>
    </dsp:sp>
    <dsp:sp modelId="{2DEB2DE9-42EE-4B5A-A1DF-B6D5B4978801}">
      <dsp:nvSpPr>
        <dsp:cNvPr id="0" name=""/>
        <dsp:cNvSpPr/>
      </dsp:nvSpPr>
      <dsp:spPr>
        <a:xfrm rot="10800000">
          <a:off x="221906" y="915182"/>
          <a:ext cx="3713983" cy="949093"/>
        </a:xfrm>
        <a:prstGeom prst="trapezoid">
          <a:avLst>
            <a:gd name="adj" fmla="val 53267"/>
          </a:avLst>
        </a:prstGeom>
        <a:solidFill>
          <a:schemeClr val="accent2">
            <a:hueOff val="-468938"/>
            <a:satOff val="0"/>
            <a:lumOff val="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Elevator Courtesy</a:t>
          </a:r>
          <a:r>
            <a:rPr lang="en-US" sz="1050" b="1" kern="1200"/>
            <a:t>: wait for people to exit before entering. Visitors on first. Face patients towards the entrance.</a:t>
          </a:r>
        </a:p>
      </dsp:txBody>
      <dsp:txXfrm rot="-10800000">
        <a:off x="871853" y="915182"/>
        <a:ext cx="2414089" cy="949093"/>
      </dsp:txXfrm>
    </dsp:sp>
    <dsp:sp modelId="{6721F143-139B-4221-8286-F1EB2A972C59}">
      <dsp:nvSpPr>
        <dsp:cNvPr id="0" name=""/>
        <dsp:cNvSpPr/>
      </dsp:nvSpPr>
      <dsp:spPr>
        <a:xfrm rot="10800000">
          <a:off x="295504" y="1898186"/>
          <a:ext cx="3453402" cy="949093"/>
        </a:xfrm>
        <a:prstGeom prst="trapezoid">
          <a:avLst>
            <a:gd name="adj" fmla="val 53267"/>
          </a:avLst>
        </a:prstGeom>
        <a:solidFill>
          <a:schemeClr val="accent2">
            <a:hueOff val="-937875"/>
            <a:satOff val="0"/>
            <a:lumOff val="6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Responsiveness &amp; Wait: </a:t>
          </a:r>
          <a:r>
            <a:rPr lang="en-US" sz="900" b="1" kern="1200"/>
            <a:t>provide a comfortable atmosphere. Anticipate other’s needs. Explain what is expected, update regularly changes or delays. Apologize for delays.</a:t>
          </a:r>
        </a:p>
      </dsp:txBody>
      <dsp:txXfrm rot="-10800000">
        <a:off x="899850" y="1898186"/>
        <a:ext cx="2244711" cy="949093"/>
      </dsp:txXfrm>
    </dsp:sp>
    <dsp:sp modelId="{3152CF0E-FC81-49CE-A177-360BE901A4B4}">
      <dsp:nvSpPr>
        <dsp:cNvPr id="0" name=""/>
        <dsp:cNvSpPr/>
      </dsp:nvSpPr>
      <dsp:spPr>
        <a:xfrm rot="10800000">
          <a:off x="151569" y="2847279"/>
          <a:ext cx="3741273" cy="949093"/>
        </a:xfrm>
        <a:prstGeom prst="trapezoid">
          <a:avLst>
            <a:gd name="adj" fmla="val 53267"/>
          </a:avLst>
        </a:prstGeom>
        <a:solidFill>
          <a:schemeClr val="accent2">
            <a:hueOff val="-1406813"/>
            <a:satOff val="0"/>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Wayfinding: </a:t>
          </a:r>
        </a:p>
        <a:p>
          <a:pPr marL="0" lvl="0" indent="0" algn="ctr" defTabSz="622300">
            <a:lnSpc>
              <a:spcPct val="90000"/>
            </a:lnSpc>
            <a:spcBef>
              <a:spcPct val="0"/>
            </a:spcBef>
            <a:spcAft>
              <a:spcPct val="35000"/>
            </a:spcAft>
            <a:buNone/>
          </a:pPr>
          <a:r>
            <a:rPr lang="en-US" sz="1000" b="1" kern="1200"/>
            <a:t>we look for customers who seem confused or need direction and personally assist them to their destinations</a:t>
          </a:r>
          <a:r>
            <a:rPr lang="en-US" sz="1400" b="1" kern="1200"/>
            <a:t>.</a:t>
          </a:r>
        </a:p>
      </dsp:txBody>
      <dsp:txXfrm rot="-10800000">
        <a:off x="151569" y="2847279"/>
        <a:ext cx="3741273" cy="949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AE1DE-91E6-4DAB-B5CA-F53F9E4DD79B}">
      <dsp:nvSpPr>
        <dsp:cNvPr id="0" name=""/>
        <dsp:cNvSpPr/>
      </dsp:nvSpPr>
      <dsp:spPr>
        <a:xfrm flipV="1">
          <a:off x="0" y="1812644"/>
          <a:ext cx="8059807" cy="6271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A76A0-684C-483C-B1C8-E4B42698346B}">
      <dsp:nvSpPr>
        <dsp:cNvPr id="0" name=""/>
        <dsp:cNvSpPr/>
      </dsp:nvSpPr>
      <dsp:spPr>
        <a:xfrm flipH="1">
          <a:off x="356280" y="1829481"/>
          <a:ext cx="7703526" cy="196740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You are required to swipe in and out </a:t>
          </a:r>
          <a:r>
            <a:rPr lang="en-US" sz="1800" b="1" kern="1200" err="1">
              <a:solidFill>
                <a:srgbClr val="FF0000"/>
              </a:solidFill>
            </a:rPr>
            <a:t>everyday</a:t>
          </a:r>
          <a:r>
            <a:rPr lang="en-US" sz="1800" b="1" kern="1200">
              <a:solidFill>
                <a:srgbClr val="FF0000"/>
              </a:solidFill>
            </a:rPr>
            <a:t> </a:t>
          </a:r>
          <a:r>
            <a:rPr lang="en-US" sz="1800" kern="1200">
              <a:solidFill>
                <a:schemeClr val="bg1"/>
              </a:solidFill>
            </a:rPr>
            <a:t>you volunteer.  This is necessary for you to be covered by our liability insurance, to record your volunteer hours, and lastly consideration for service awards.</a:t>
          </a:r>
        </a:p>
      </dsp:txBody>
      <dsp:txXfrm>
        <a:off x="452321" y="1925522"/>
        <a:ext cx="7511444" cy="1775325"/>
      </dsp:txXfrm>
    </dsp:sp>
    <dsp:sp modelId="{95540E6A-C030-43C5-9D3C-8DEB88AFDF61}">
      <dsp:nvSpPr>
        <dsp:cNvPr id="0" name=""/>
        <dsp:cNvSpPr/>
      </dsp:nvSpPr>
      <dsp:spPr>
        <a:xfrm>
          <a:off x="0" y="3626931"/>
          <a:ext cx="8059807" cy="7440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4AEC1-B7FA-44F5-B99D-DD691338A0C8}">
      <dsp:nvSpPr>
        <dsp:cNvPr id="0" name=""/>
        <dsp:cNvSpPr/>
      </dsp:nvSpPr>
      <dsp:spPr>
        <a:xfrm>
          <a:off x="267811" y="0"/>
          <a:ext cx="7687450" cy="185453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a:t>All volunteers  should present in a happy and healthy manner prepared to serve in the role they are trained.  Making a difference begins with you.  Our patients, families , and visitors rely on your kindness and compassion to assist them through the health care journey.</a:t>
          </a:r>
        </a:p>
      </dsp:txBody>
      <dsp:txXfrm>
        <a:off x="358342" y="90531"/>
        <a:ext cx="7506388" cy="16734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BE3A-DC84-45F4-B72D-00A60E9ED957}">
      <dsp:nvSpPr>
        <dsp:cNvPr id="0" name=""/>
        <dsp:cNvSpPr/>
      </dsp:nvSpPr>
      <dsp:spPr>
        <a:xfrm>
          <a:off x="0" y="307322"/>
          <a:ext cx="6556032" cy="141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312420" rIns="508821"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a:t>Trinity Health Ann Arbor, Chelsea, &amp; Livingston Front Desk/lobby area, Reichert Health Building info desk, Imaging Center hallway, &amp; Ann Arbor emergency department discharge area.  </a:t>
          </a:r>
          <a:r>
            <a:rPr lang="en-US" sz="1500" i="1" u="sng" kern="1200"/>
            <a:t>Canton &amp; Brighton Health </a:t>
          </a:r>
          <a:r>
            <a:rPr lang="en-US" sz="1500" i="1" kern="1200"/>
            <a:t>Centers main information desks upon entry.</a:t>
          </a:r>
        </a:p>
      </dsp:txBody>
      <dsp:txXfrm>
        <a:off x="0" y="307322"/>
        <a:ext cx="6556032" cy="1417500"/>
      </dsp:txXfrm>
    </dsp:sp>
    <dsp:sp modelId="{77E563DF-68B2-462A-B269-1D71E23B226C}">
      <dsp:nvSpPr>
        <dsp:cNvPr id="0" name=""/>
        <dsp:cNvSpPr/>
      </dsp:nvSpPr>
      <dsp:spPr>
        <a:xfrm>
          <a:off x="327801" y="85922"/>
          <a:ext cx="45892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666750">
            <a:lnSpc>
              <a:spcPct val="90000"/>
            </a:lnSpc>
            <a:spcBef>
              <a:spcPct val="0"/>
            </a:spcBef>
            <a:spcAft>
              <a:spcPct val="35000"/>
            </a:spcAft>
            <a:buNone/>
          </a:pPr>
          <a:r>
            <a:rPr lang="en-US" sz="1500" kern="1200"/>
            <a:t>Volunteer kiosks are located in the following locations at our hospitals.</a:t>
          </a:r>
        </a:p>
      </dsp:txBody>
      <dsp:txXfrm>
        <a:off x="349417" y="107538"/>
        <a:ext cx="4545990" cy="399568"/>
      </dsp:txXfrm>
    </dsp:sp>
    <dsp:sp modelId="{1FC4FEA2-5321-4A1B-BF1B-B390B0B95121}">
      <dsp:nvSpPr>
        <dsp:cNvPr id="0" name=""/>
        <dsp:cNvSpPr/>
      </dsp:nvSpPr>
      <dsp:spPr>
        <a:xfrm>
          <a:off x="0" y="2027223"/>
          <a:ext cx="6556032" cy="1488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312420" rIns="50882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Swipe in using the swiper if available.</a:t>
          </a:r>
        </a:p>
        <a:p>
          <a:pPr marL="114300" lvl="1" indent="-114300" algn="l" defTabSz="666750">
            <a:lnSpc>
              <a:spcPct val="90000"/>
            </a:lnSpc>
            <a:spcBef>
              <a:spcPct val="0"/>
            </a:spcBef>
            <a:spcAft>
              <a:spcPct val="15000"/>
            </a:spcAft>
            <a:buChar char="•"/>
          </a:pPr>
          <a:r>
            <a:rPr lang="en-US" sz="1500" kern="1200"/>
            <a:t>Use the mouse to enter your volunteer ID number, located on the back of your badge if there is no swiper.</a:t>
          </a:r>
        </a:p>
        <a:p>
          <a:pPr marL="114300" lvl="1" indent="-114300" algn="l" defTabSz="666750">
            <a:lnSpc>
              <a:spcPct val="90000"/>
            </a:lnSpc>
            <a:spcBef>
              <a:spcPct val="0"/>
            </a:spcBef>
            <a:spcAft>
              <a:spcPct val="15000"/>
            </a:spcAft>
            <a:buChar char="•"/>
          </a:pPr>
          <a:r>
            <a:rPr lang="en-US" sz="1500" kern="1200"/>
            <a:t>If the screen is changed, revert back to </a:t>
          </a:r>
          <a:r>
            <a:rPr lang="en-US" sz="1500" kern="1200" err="1"/>
            <a:t>Zenworks</a:t>
          </a:r>
          <a:r>
            <a:rPr lang="en-US" sz="1500" kern="1200"/>
            <a:t> to open up our program and/or hit the windows button.</a:t>
          </a:r>
        </a:p>
      </dsp:txBody>
      <dsp:txXfrm>
        <a:off x="0" y="2027223"/>
        <a:ext cx="6556032" cy="1488375"/>
      </dsp:txXfrm>
    </dsp:sp>
    <dsp:sp modelId="{E14C7ED8-8591-40CE-87D0-120460538BC9}">
      <dsp:nvSpPr>
        <dsp:cNvPr id="0" name=""/>
        <dsp:cNvSpPr/>
      </dsp:nvSpPr>
      <dsp:spPr>
        <a:xfrm>
          <a:off x="327801" y="1805823"/>
          <a:ext cx="45892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666750">
            <a:lnSpc>
              <a:spcPct val="90000"/>
            </a:lnSpc>
            <a:spcBef>
              <a:spcPct val="0"/>
            </a:spcBef>
            <a:spcAft>
              <a:spcPct val="35000"/>
            </a:spcAft>
            <a:buNone/>
          </a:pPr>
          <a:r>
            <a:rPr lang="en-US" sz="1500" kern="1200"/>
            <a:t>Refer to your orientation packet on swiping in procedures for </a:t>
          </a:r>
          <a:r>
            <a:rPr lang="en-US" sz="1500" kern="1200" err="1"/>
            <a:t>Vsys</a:t>
          </a:r>
          <a:r>
            <a:rPr lang="en-US" sz="1500" kern="1200"/>
            <a:t> One.</a:t>
          </a:r>
        </a:p>
      </dsp:txBody>
      <dsp:txXfrm>
        <a:off x="349417" y="1827439"/>
        <a:ext cx="4545990"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912A3-8F15-4584-943A-BC6700675684}">
      <dsp:nvSpPr>
        <dsp:cNvPr id="0" name=""/>
        <dsp:cNvSpPr/>
      </dsp:nvSpPr>
      <dsp:spPr>
        <a:xfrm>
          <a:off x="0" y="471062"/>
          <a:ext cx="7169593" cy="88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Font typeface="Arial" panose="020B0604020202020204" pitchFamily="34" charset="0"/>
            <a:buChar char="•"/>
          </a:pPr>
          <a:r>
            <a:rPr lang="en-US" sz="1050" kern="1200"/>
            <a:t>Wear your name badge and volunteer Trinity blue vest at all times when volunteering.</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Wear closed toed shoes with hosiery</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Be conservative in hair, dress &amp; make-up, with long hair tied back.</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Use fragrance-free personal products.</a:t>
          </a:r>
        </a:p>
      </dsp:txBody>
      <dsp:txXfrm>
        <a:off x="0" y="471062"/>
        <a:ext cx="7169593" cy="882000"/>
      </dsp:txXfrm>
    </dsp:sp>
    <dsp:sp modelId="{E5F801E7-00E2-4B8F-8BE6-0A718C828BDC}">
      <dsp:nvSpPr>
        <dsp:cNvPr id="0" name=""/>
        <dsp:cNvSpPr/>
      </dsp:nvSpPr>
      <dsp:spPr>
        <a:xfrm>
          <a:off x="358129" y="27336"/>
          <a:ext cx="5672378" cy="56180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l" defTabSz="889000">
            <a:lnSpc>
              <a:spcPct val="90000"/>
            </a:lnSpc>
            <a:spcBef>
              <a:spcPct val="0"/>
            </a:spcBef>
            <a:spcAft>
              <a:spcPct val="35000"/>
            </a:spcAft>
            <a:buNone/>
          </a:pPr>
          <a:r>
            <a:rPr lang="en-US" sz="2000" b="1" i="1" u="sng" kern="1200"/>
            <a:t>Do:</a:t>
          </a:r>
          <a:r>
            <a:rPr lang="en-US" sz="1300" kern="1200"/>
            <a:t> Always do the following related to dress code and volunteer policy and expectations.</a:t>
          </a:r>
        </a:p>
      </dsp:txBody>
      <dsp:txXfrm>
        <a:off x="385554" y="54761"/>
        <a:ext cx="5617528" cy="506955"/>
      </dsp:txXfrm>
    </dsp:sp>
    <dsp:sp modelId="{5FACA5FB-EBAC-4AE9-A8B4-68DC719B1B06}">
      <dsp:nvSpPr>
        <dsp:cNvPr id="0" name=""/>
        <dsp:cNvSpPr/>
      </dsp:nvSpPr>
      <dsp:spPr>
        <a:xfrm>
          <a:off x="0" y="1751638"/>
          <a:ext cx="7169593" cy="1209600"/>
        </a:xfrm>
        <a:prstGeom prst="rect">
          <a:avLst/>
        </a:prstGeom>
        <a:solidFill>
          <a:schemeClr val="lt1">
            <a:alpha val="90000"/>
            <a:hueOff val="0"/>
            <a:satOff val="0"/>
            <a:lumOff val="0"/>
            <a:alphaOff val="0"/>
          </a:schemeClr>
        </a:solidFill>
        <a:ln w="25400" cap="flat" cmpd="sng" algn="ctr">
          <a:solidFill>
            <a:schemeClr val="accent4">
              <a:hueOff val="-2241456"/>
              <a:satOff val="8396"/>
              <a:lumOff val="6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Char char="•"/>
          </a:pPr>
          <a:r>
            <a:rPr lang="en-US" sz="1050" kern="1200"/>
            <a:t>No Jeans, capri pants, leggings, sweat pants, shorts, or jogging suits.</a:t>
          </a:r>
        </a:p>
        <a:p>
          <a:pPr marL="57150" lvl="1" indent="-57150" algn="l" defTabSz="466725">
            <a:lnSpc>
              <a:spcPct val="90000"/>
            </a:lnSpc>
            <a:spcBef>
              <a:spcPct val="0"/>
            </a:spcBef>
            <a:spcAft>
              <a:spcPct val="15000"/>
            </a:spcAft>
            <a:buChar char="•"/>
          </a:pPr>
          <a:r>
            <a:rPr lang="en-US" sz="1050" kern="1200"/>
            <a:t>No sleeveless or midriff baring tops.</a:t>
          </a:r>
        </a:p>
        <a:p>
          <a:pPr marL="57150" lvl="1" indent="-57150" algn="l" defTabSz="466725">
            <a:lnSpc>
              <a:spcPct val="90000"/>
            </a:lnSpc>
            <a:spcBef>
              <a:spcPct val="0"/>
            </a:spcBef>
            <a:spcAft>
              <a:spcPct val="15000"/>
            </a:spcAft>
            <a:buChar char="•"/>
          </a:pPr>
          <a:r>
            <a:rPr lang="en-US" sz="1050" kern="1200"/>
            <a:t>No Sandals of any type, no bare legs</a:t>
          </a:r>
        </a:p>
        <a:p>
          <a:pPr marL="57150" lvl="1" indent="-57150" algn="l" defTabSz="466725">
            <a:lnSpc>
              <a:spcPct val="90000"/>
            </a:lnSpc>
            <a:spcBef>
              <a:spcPct val="0"/>
            </a:spcBef>
            <a:spcAft>
              <a:spcPct val="15000"/>
            </a:spcAft>
            <a:buChar char="•"/>
          </a:pPr>
          <a:r>
            <a:rPr lang="en-US" sz="1050" kern="1200"/>
            <a:t>No excessive jewelry, No visible body piercings other than earrings.</a:t>
          </a:r>
        </a:p>
        <a:p>
          <a:pPr marL="57150" lvl="1" indent="-57150" algn="l" defTabSz="466725">
            <a:lnSpc>
              <a:spcPct val="90000"/>
            </a:lnSpc>
            <a:spcBef>
              <a:spcPct val="0"/>
            </a:spcBef>
            <a:spcAft>
              <a:spcPct val="15000"/>
            </a:spcAft>
            <a:buChar char="•"/>
          </a:pPr>
          <a:r>
            <a:rPr lang="en-US" sz="1050" kern="1200"/>
            <a:t>No head covering except for religious or medical reasons.</a:t>
          </a:r>
        </a:p>
        <a:p>
          <a:pPr marL="57150" lvl="1" indent="-57150" algn="l" defTabSz="466725">
            <a:lnSpc>
              <a:spcPct val="90000"/>
            </a:lnSpc>
            <a:spcBef>
              <a:spcPct val="0"/>
            </a:spcBef>
            <a:spcAft>
              <a:spcPct val="15000"/>
            </a:spcAft>
            <a:buChar char="•"/>
          </a:pPr>
          <a:r>
            <a:rPr lang="en-US" sz="1050" kern="1200"/>
            <a:t>No gum chewing.</a:t>
          </a:r>
        </a:p>
      </dsp:txBody>
      <dsp:txXfrm>
        <a:off x="0" y="1751638"/>
        <a:ext cx="7169593" cy="1209600"/>
      </dsp:txXfrm>
    </dsp:sp>
    <dsp:sp modelId="{C6820508-9EBF-470D-B165-CC5EB3661C72}">
      <dsp:nvSpPr>
        <dsp:cNvPr id="0" name=""/>
        <dsp:cNvSpPr/>
      </dsp:nvSpPr>
      <dsp:spPr>
        <a:xfrm>
          <a:off x="343401" y="1384581"/>
          <a:ext cx="6826191" cy="473455"/>
        </a:xfrm>
        <a:prstGeom prst="roundRect">
          <a:avLst/>
        </a:prstGeom>
        <a:solidFill>
          <a:schemeClr val="accent4">
            <a:hueOff val="-2241456"/>
            <a:satOff val="8396"/>
            <a:lumOff val="656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l" defTabSz="889000">
            <a:lnSpc>
              <a:spcPct val="90000"/>
            </a:lnSpc>
            <a:spcBef>
              <a:spcPct val="0"/>
            </a:spcBef>
            <a:spcAft>
              <a:spcPct val="35000"/>
            </a:spcAft>
            <a:buNone/>
          </a:pPr>
          <a:r>
            <a:rPr lang="en-US" sz="2000" b="1" i="1" u="sng" kern="1200"/>
            <a:t>Don’t</a:t>
          </a:r>
          <a:r>
            <a:rPr lang="en-US" sz="1200" kern="1200"/>
            <a:t>:  </a:t>
          </a:r>
          <a:r>
            <a:rPr lang="en-US" sz="1400" kern="1200"/>
            <a:t>Present for volunteering with any of the following.</a:t>
          </a:r>
        </a:p>
      </dsp:txBody>
      <dsp:txXfrm>
        <a:off x="366513" y="1407693"/>
        <a:ext cx="6779967" cy="427231"/>
      </dsp:txXfrm>
    </dsp:sp>
    <dsp:sp modelId="{12CE4BDF-BA53-43DA-8B2D-FCA7C7FEC318}">
      <dsp:nvSpPr>
        <dsp:cNvPr id="0" name=""/>
        <dsp:cNvSpPr/>
      </dsp:nvSpPr>
      <dsp:spPr>
        <a:xfrm>
          <a:off x="0" y="3394085"/>
          <a:ext cx="7169593" cy="831600"/>
        </a:xfrm>
        <a:prstGeom prst="rect">
          <a:avLst/>
        </a:prstGeom>
        <a:solidFill>
          <a:schemeClr val="lt1">
            <a:alpha val="90000"/>
            <a:hueOff val="0"/>
            <a:satOff val="0"/>
            <a:lumOff val="0"/>
            <a:alphaOff val="0"/>
          </a:schemeClr>
        </a:solidFill>
        <a:ln w="25400" cap="flat" cmpd="sng" algn="ctr">
          <a:solidFill>
            <a:schemeClr val="accent4">
              <a:hueOff val="-4482912"/>
              <a:satOff val="16792"/>
              <a:lumOff val="13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Char char="•"/>
          </a:pPr>
          <a:r>
            <a:rPr lang="en-US" sz="1050" kern="1200"/>
            <a:t>You are responsible for the cleanliness and neatness of the Trinity volunteer vest.</a:t>
          </a:r>
        </a:p>
        <a:p>
          <a:pPr marL="57150" lvl="1" indent="-57150" algn="l" defTabSz="466725">
            <a:lnSpc>
              <a:spcPct val="90000"/>
            </a:lnSpc>
            <a:spcBef>
              <a:spcPct val="0"/>
            </a:spcBef>
            <a:spcAft>
              <a:spcPct val="15000"/>
            </a:spcAft>
            <a:buChar char="•"/>
          </a:pPr>
          <a:r>
            <a:rPr lang="en-US" sz="1050" kern="1200"/>
            <a:t>The ID badge must be worn at the shoulder level and not be defaced in any way with stickers/pins attached. </a:t>
          </a:r>
        </a:p>
        <a:p>
          <a:pPr marL="57150" lvl="1" indent="-57150" algn="l" defTabSz="355600">
            <a:lnSpc>
              <a:spcPct val="90000"/>
            </a:lnSpc>
            <a:spcBef>
              <a:spcPct val="0"/>
            </a:spcBef>
            <a:spcAft>
              <a:spcPct val="15000"/>
            </a:spcAft>
            <a:buChar char="•"/>
          </a:pPr>
          <a:endParaRPr lang="en-US" sz="800" kern="1200"/>
        </a:p>
      </dsp:txBody>
      <dsp:txXfrm>
        <a:off x="0" y="3394085"/>
        <a:ext cx="7169593" cy="831600"/>
      </dsp:txXfrm>
    </dsp:sp>
    <dsp:sp modelId="{A72BA461-339A-4984-A2BF-3E652F67B06B}">
      <dsp:nvSpPr>
        <dsp:cNvPr id="0" name=""/>
        <dsp:cNvSpPr/>
      </dsp:nvSpPr>
      <dsp:spPr>
        <a:xfrm>
          <a:off x="340975" y="3004438"/>
          <a:ext cx="6826191" cy="507727"/>
        </a:xfrm>
        <a:prstGeom prst="roundRect">
          <a:avLst/>
        </a:prstGeom>
        <a:solidFill>
          <a:schemeClr val="accent4">
            <a:hueOff val="-4482912"/>
            <a:satOff val="16792"/>
            <a:lumOff val="131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ctr" defTabSz="533400">
            <a:lnSpc>
              <a:spcPct val="90000"/>
            </a:lnSpc>
            <a:spcBef>
              <a:spcPct val="0"/>
            </a:spcBef>
            <a:spcAft>
              <a:spcPct val="35000"/>
            </a:spcAft>
            <a:buNone/>
          </a:pPr>
          <a:r>
            <a:rPr lang="en-US" sz="1200" kern="1200"/>
            <a:t>Final Thoughts…. Patients and families form opinions about our standard of care partially from the appearance of those caring for patients, therefore here are some final tips too.</a:t>
          </a:r>
        </a:p>
      </dsp:txBody>
      <dsp:txXfrm>
        <a:off x="365760" y="3029223"/>
        <a:ext cx="6776621" cy="4581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56" tIns="45979" rIns="91956" bIns="4597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956" tIns="45979" rIns="91956" bIns="45979" rtlCol="0"/>
          <a:lstStyle>
            <a:lvl1pPr algn="r">
              <a:defRPr sz="1200"/>
            </a:lvl1pPr>
          </a:lstStyle>
          <a:p>
            <a:fld id="{2730C43E-AA5E-6B46-A1F1-BB0047D6E822}" type="datetimeFigureOut">
              <a:rPr lang="en-US" smtClean="0"/>
              <a:t>1/23/2025</a:t>
            </a:fld>
            <a:endParaRPr lang="en-US"/>
          </a:p>
        </p:txBody>
      </p:sp>
      <p:sp>
        <p:nvSpPr>
          <p:cNvPr id="4" name="Footer Placeholder 3"/>
          <p:cNvSpPr>
            <a:spLocks noGrp="1"/>
          </p:cNvSpPr>
          <p:nvPr>
            <p:ph type="ftr" sz="quarter" idx="2"/>
          </p:nvPr>
        </p:nvSpPr>
        <p:spPr>
          <a:xfrm>
            <a:off x="0" y="8772669"/>
            <a:ext cx="2971800" cy="461804"/>
          </a:xfrm>
          <a:prstGeom prst="rect">
            <a:avLst/>
          </a:prstGeom>
        </p:spPr>
        <p:txBody>
          <a:bodyPr vert="horz" lIns="91956" tIns="45979" rIns="91956" bIns="4597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9"/>
            <a:ext cx="2971800" cy="461804"/>
          </a:xfrm>
          <a:prstGeom prst="rect">
            <a:avLst/>
          </a:prstGeom>
        </p:spPr>
        <p:txBody>
          <a:bodyPr vert="horz" lIns="91956" tIns="45979" rIns="91956" bIns="4597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56" tIns="45979" rIns="91956" bIns="45979"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956" tIns="45979" rIns="91956" bIns="45979" rtlCol="0"/>
          <a:lstStyle>
            <a:lvl1pPr algn="r">
              <a:defRPr sz="1200"/>
            </a:lvl1pPr>
          </a:lstStyle>
          <a:p>
            <a:fld id="{3F8F235D-792C-8C4C-A812-06E713B0B218}" type="datetimeFigureOut">
              <a:rPr lang="en-US" smtClean="0"/>
              <a:t>1/23/2025</a:t>
            </a:fld>
            <a:endParaRPr lang="en-US"/>
          </a:p>
        </p:txBody>
      </p:sp>
      <p:sp>
        <p:nvSpPr>
          <p:cNvPr id="4" name="Slide Image Placeholder 3"/>
          <p:cNvSpPr>
            <a:spLocks noGrp="1" noRot="1" noChangeAspect="1"/>
          </p:cNvSpPr>
          <p:nvPr>
            <p:ph type="sldImg" idx="2"/>
          </p:nvPr>
        </p:nvSpPr>
        <p:spPr>
          <a:xfrm>
            <a:off x="350838" y="692150"/>
            <a:ext cx="6156325" cy="3463925"/>
          </a:xfrm>
          <a:prstGeom prst="rect">
            <a:avLst/>
          </a:prstGeom>
          <a:noFill/>
          <a:ln w="12700">
            <a:solidFill>
              <a:prstClr val="black"/>
            </a:solidFill>
          </a:ln>
        </p:spPr>
        <p:txBody>
          <a:bodyPr vert="horz" lIns="91956" tIns="45979" rIns="91956" bIns="45979"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956" tIns="45979" rIns="91956" bIns="459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4"/>
          </a:xfrm>
          <a:prstGeom prst="rect">
            <a:avLst/>
          </a:prstGeom>
        </p:spPr>
        <p:txBody>
          <a:bodyPr vert="horz" lIns="91956" tIns="45979" rIns="91956" bIns="4597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1956" tIns="45979" rIns="91956" bIns="4597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69798C-9FC1-714E-BB69-2199F60E7A3D}" type="slidenum">
              <a:rPr lang="en-US" smtClean="0"/>
              <a:t>3</a:t>
            </a:fld>
            <a:endParaRPr lang="en-US"/>
          </a:p>
        </p:txBody>
      </p:sp>
    </p:spTree>
    <p:extLst>
      <p:ext uri="{BB962C8B-B14F-4D97-AF65-F5344CB8AC3E}">
        <p14:creationId xmlns:p14="http://schemas.microsoft.com/office/powerpoint/2010/main" val="364646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1211">
              <a:defRPr/>
            </a:pPr>
            <a:fld id="{FD69798C-9FC1-714E-BB69-2199F60E7A3D}" type="slidenum">
              <a:rPr lang="en-US">
                <a:solidFill>
                  <a:prstClr val="black"/>
                </a:solidFill>
                <a:latin typeface="Calibri"/>
              </a:rPr>
              <a:pPr defTabSz="451211">
                <a:defRPr/>
              </a:pPr>
              <a:t>16</a:t>
            </a:fld>
            <a:endParaRPr lang="en-US">
              <a:solidFill>
                <a:prstClr val="black"/>
              </a:solidFill>
              <a:latin typeface="Calibri"/>
            </a:endParaRPr>
          </a:p>
        </p:txBody>
      </p:sp>
    </p:spTree>
    <p:extLst>
      <p:ext uri="{BB962C8B-B14F-4D97-AF65-F5344CB8AC3E}">
        <p14:creationId xmlns:p14="http://schemas.microsoft.com/office/powerpoint/2010/main" val="198023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06531-871A-44E4-96DF-78B7B2D81F40}" type="slidenum">
              <a:rPr lang="en-US" smtClean="0"/>
              <a:t>40</a:t>
            </a:fld>
            <a:endParaRPr lang="en-US"/>
          </a:p>
        </p:txBody>
      </p:sp>
    </p:spTree>
    <p:extLst>
      <p:ext uri="{BB962C8B-B14F-4D97-AF65-F5344CB8AC3E}">
        <p14:creationId xmlns:p14="http://schemas.microsoft.com/office/powerpoint/2010/main" val="386621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CE49E04F-5861-4B36-BEDA-5A4581EA3C9D}" type="slidenum">
              <a:rPr lang="en-US" altLang="en-US"/>
              <a:pPr>
                <a:defRPr/>
              </a:pPr>
              <a:t>‹#›</a:t>
            </a:fld>
            <a:endParaRPr lang="en-US" altLang="en-US"/>
          </a:p>
        </p:txBody>
      </p:sp>
    </p:spTree>
    <p:extLst>
      <p:ext uri="{BB962C8B-B14F-4D97-AF65-F5344CB8AC3E}">
        <p14:creationId xmlns:p14="http://schemas.microsoft.com/office/powerpoint/2010/main" val="117442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79" r:id="rId8"/>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8.png"/><Relationship Id="rId4" Type="http://schemas.openxmlformats.org/officeDocument/2006/relationships/diagramLayout" Target="../diagrams/layout7.xml"/><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thank-you-gratitude-grateful-407397/"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trinityhealthmichigan.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11%20Individual%20Rights%20Regarding%20Restrictions%20and%20Confidential%20Communications%20%20%2008%2E01%2E21%2Epdf&amp;parent=%2Fsites%2FSO%2DPolicyProcedures%2FShared%20Documents%2FIntegrity%20and%20Compliance%2FPrivacy%20and%20Security%20Procedures" TargetMode="External"/><Relationship Id="rId2"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3%20Use%20and%20Disclosure%20of%20Protected%20Health%20Information%20%20%2008%2E01%2E21%2Epdf&amp;parent=%2Fsites%2FSO%2DPolicyProcedures%2FShared%20Documents%2FIntegrity%20and%20Compliance%2FPrivacy%20and%20Security%20Procedures" TargetMode="External"/><Relationship Id="rId1" Type="http://schemas.openxmlformats.org/officeDocument/2006/relationships/slideLayout" Target="../slideLayouts/slideLayout4.xml"/><Relationship Id="rId4"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16%20Verification%20of%20Individuals%20Requesting%20Access%20or%20Disclosure%20of%20PHI%20%20%2008%2E01%2E21%2Epdf&amp;parent=%2Fsites%2FSO%2DPolicyProcedures%2FShared%20Documents%2FIntegrity%20and%20Compliance%2FPrivacy%20and%20Security%20Procedur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slideLayout" Target="../slideLayouts/slideLayout8.xml"/><Relationship Id="rId4" Type="http://schemas.openxmlformats.org/officeDocument/2006/relationships/tags" Target="../tags/tag1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hyperlink" Target="https://www.gp-medical.com.au/home-page/products/hospital-and-manual-handling-products/evacuation-products/albacmat-emergency-rescue-mat/" TargetMode="External"/><Relationship Id="rId4"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6.emf"/><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ytrinityhealth.sharepoint.com/sites/MI-EmergencyPrep/SitePages/EM-AnnArbor-Brighton-Canton-Chelsea-Livingston-AssocOffsites.aspx"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Jacquelyn.Smith@trinity-health.org" TargetMode="External"/><Relationship Id="rId2" Type="http://schemas.openxmlformats.org/officeDocument/2006/relationships/hyperlink" Target="mailto:Denise.Bechard@trinity-health.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7888" y="1819807"/>
            <a:ext cx="7919711" cy="752215"/>
          </a:xfrm>
        </p:spPr>
        <p:txBody>
          <a:bodyPr/>
          <a:lstStyle/>
          <a:p>
            <a:r>
              <a:rPr lang="en-US"/>
              <a:t>VOLUNTEER ORIENTATION</a:t>
            </a:r>
          </a:p>
        </p:txBody>
      </p:sp>
      <p:sp>
        <p:nvSpPr>
          <p:cNvPr id="4" name="Footer Placeholder 3"/>
          <p:cNvSpPr>
            <a:spLocks noGrp="1"/>
          </p:cNvSpPr>
          <p:nvPr>
            <p:ph type="ftr" sz="quarter" idx="4294967295"/>
          </p:nvPr>
        </p:nvSpPr>
        <p:spPr>
          <a:xfrm>
            <a:off x="5308600" y="4883150"/>
            <a:ext cx="3835400" cy="185738"/>
          </a:xfrm>
        </p:spPr>
        <p:txBody>
          <a:bodyPr/>
          <a:lstStyle/>
          <a:p>
            <a:r>
              <a:rPr lang="en-US"/>
              <a:t>©2022 Trinity Health, All Rights Reserved</a:t>
            </a:r>
          </a:p>
        </p:txBody>
      </p:sp>
      <p:sp>
        <p:nvSpPr>
          <p:cNvPr id="5" name="Slide Number Placeholder 4"/>
          <p:cNvSpPr>
            <a:spLocks noGrp="1"/>
          </p:cNvSpPr>
          <p:nvPr>
            <p:ph type="sldNum" sz="quarter" idx="4294967295"/>
          </p:nvPr>
        </p:nvSpPr>
        <p:spPr>
          <a:xfrm>
            <a:off x="8737600" y="4832350"/>
            <a:ext cx="406400" cy="273050"/>
          </a:xfrm>
        </p:spPr>
        <p:txBody>
          <a:bodyPr/>
          <a:lstStyle/>
          <a:p>
            <a:fld id="{489F9553-C816-6842-8939-EE75ECF7EB2B}" type="slidenum">
              <a:rPr lang="en-US" smtClean="0"/>
              <a:pPr/>
              <a:t>1</a:t>
            </a:fld>
            <a:endParaRPr lang="en-US"/>
          </a:p>
        </p:txBody>
      </p:sp>
      <p:sp>
        <p:nvSpPr>
          <p:cNvPr id="10" name="TextBox 9">
            <a:extLst>
              <a:ext uri="{FF2B5EF4-FFF2-40B4-BE49-F238E27FC236}">
                <a16:creationId xmlns:a16="http://schemas.microsoft.com/office/drawing/2014/main" id="{9775401E-4A64-44AD-A233-2FA31B34F6C5}"/>
              </a:ext>
            </a:extLst>
          </p:cNvPr>
          <p:cNvSpPr txBox="1"/>
          <p:nvPr/>
        </p:nvSpPr>
        <p:spPr>
          <a:xfrm>
            <a:off x="710096" y="2693390"/>
            <a:ext cx="4960602" cy="646331"/>
          </a:xfrm>
          <a:prstGeom prst="rect">
            <a:avLst/>
          </a:prstGeom>
          <a:noFill/>
        </p:spPr>
        <p:txBody>
          <a:bodyPr wrap="square">
            <a:spAutoFit/>
          </a:bodyPr>
          <a:lstStyle/>
          <a:p>
            <a:pPr algn="r"/>
            <a:r>
              <a:rPr lang="en-US" i="1">
                <a:solidFill>
                  <a:schemeClr val="tx2"/>
                </a:solidFill>
              </a:rPr>
              <a:t>We provide comfort, support, &amp; security measures for our patients, families and visitors.</a:t>
            </a:r>
          </a:p>
        </p:txBody>
      </p:sp>
    </p:spTree>
    <p:extLst>
      <p:ext uri="{BB962C8B-B14F-4D97-AF65-F5344CB8AC3E}">
        <p14:creationId xmlns:p14="http://schemas.microsoft.com/office/powerpoint/2010/main" val="2852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4AB19-6013-4227-A4D6-0B941323BD4C}"/>
              </a:ext>
            </a:extLst>
          </p:cNvPr>
          <p:cNvSpPr>
            <a:spLocks noGrp="1"/>
          </p:cNvSpPr>
          <p:nvPr>
            <p:ph sz="quarter" idx="12"/>
          </p:nvPr>
        </p:nvSpPr>
        <p:spPr>
          <a:xfrm>
            <a:off x="393408" y="894338"/>
            <a:ext cx="8236688" cy="3901089"/>
          </a:xfrm>
        </p:spPr>
        <p:txBody>
          <a:bodyPr>
            <a:normAutofit lnSpcReduction="10000"/>
          </a:bodyPr>
          <a:lstStyle/>
          <a:p>
            <a:pPr lvl="1"/>
            <a:endParaRPr lang="en-US"/>
          </a:p>
          <a:p>
            <a:pPr marL="344488" lvl="1" indent="0">
              <a:buNone/>
            </a:pPr>
            <a:r>
              <a:rPr lang="en-US" sz="2000"/>
              <a:t>The A4 approach is a model to handle customer complaints.</a:t>
            </a:r>
          </a:p>
          <a:p>
            <a:pPr marL="344488" lvl="1" indent="0">
              <a:buNone/>
            </a:pPr>
            <a:endParaRPr lang="en-US" sz="2000"/>
          </a:p>
          <a:p>
            <a:pPr marL="344488" lvl="1" indent="0">
              <a:buNone/>
            </a:pPr>
            <a:r>
              <a:rPr lang="en-US" sz="1600" b="1"/>
              <a:t>Acknowledge the situation-</a:t>
            </a:r>
          </a:p>
          <a:p>
            <a:pPr lvl="1"/>
            <a:r>
              <a:rPr lang="en-US" sz="1400" i="1"/>
              <a:t> I can see how this has been difficult Mr. Smith.</a:t>
            </a:r>
          </a:p>
          <a:p>
            <a:pPr marL="344488" lvl="1" indent="0">
              <a:buNone/>
            </a:pPr>
            <a:r>
              <a:rPr lang="en-US" sz="1600" b="1"/>
              <a:t>Apologize for the situation- </a:t>
            </a:r>
          </a:p>
          <a:p>
            <a:pPr lvl="1"/>
            <a:r>
              <a:rPr lang="en-US" sz="1400" i="1"/>
              <a:t>I am so sorry that you have not had a good experience.”</a:t>
            </a:r>
          </a:p>
          <a:p>
            <a:pPr marL="344488" lvl="1" indent="0">
              <a:buNone/>
            </a:pPr>
            <a:r>
              <a:rPr lang="en-US" sz="1600" b="1"/>
              <a:t>Ask:</a:t>
            </a:r>
          </a:p>
          <a:p>
            <a:pPr lvl="1"/>
            <a:r>
              <a:rPr lang="en-US" sz="1400" i="1"/>
              <a:t>How can we make this situation better for you?</a:t>
            </a:r>
          </a:p>
          <a:p>
            <a:pPr marL="344488" lvl="1" indent="0">
              <a:buNone/>
            </a:pPr>
            <a:r>
              <a:rPr lang="en-US" sz="1600" b="1"/>
              <a:t>Act:</a:t>
            </a:r>
          </a:p>
          <a:p>
            <a:pPr lvl="1"/>
            <a:r>
              <a:rPr lang="en-US" sz="1400" i="1"/>
              <a:t>This is what I will / can do.  Are you comfortable with this?</a:t>
            </a:r>
          </a:p>
          <a:p>
            <a:pPr lvl="1"/>
            <a:r>
              <a:rPr lang="en-US" sz="1400" i="1"/>
              <a:t>Then set follow-up expectations.</a:t>
            </a:r>
          </a:p>
        </p:txBody>
      </p:sp>
      <p:sp>
        <p:nvSpPr>
          <p:cNvPr id="3" name="Title 2">
            <a:extLst>
              <a:ext uri="{FF2B5EF4-FFF2-40B4-BE49-F238E27FC236}">
                <a16:creationId xmlns:a16="http://schemas.microsoft.com/office/drawing/2014/main" id="{9458CFE5-2707-4362-923B-62F6DCB5961C}"/>
              </a:ext>
            </a:extLst>
          </p:cNvPr>
          <p:cNvSpPr>
            <a:spLocks noGrp="1"/>
          </p:cNvSpPr>
          <p:nvPr>
            <p:ph type="title"/>
          </p:nvPr>
        </p:nvSpPr>
        <p:spPr>
          <a:xfrm>
            <a:off x="393408" y="345640"/>
            <a:ext cx="7980571" cy="498656"/>
          </a:xfrm>
        </p:spPr>
        <p:txBody>
          <a:bodyPr/>
          <a:lstStyle/>
          <a:p>
            <a:r>
              <a:rPr lang="en-US"/>
              <a:t>Service Excellence: </a:t>
            </a:r>
            <a:r>
              <a:rPr lang="en-US" sz="2000" b="1" i="1"/>
              <a:t>A4 Approach</a:t>
            </a:r>
          </a:p>
        </p:txBody>
      </p:sp>
      <p:sp>
        <p:nvSpPr>
          <p:cNvPr id="4" name="Footer Placeholder 3">
            <a:extLst>
              <a:ext uri="{FF2B5EF4-FFF2-40B4-BE49-F238E27FC236}">
                <a16:creationId xmlns:a16="http://schemas.microsoft.com/office/drawing/2014/main" id="{B542302A-1105-4F96-97D9-EC1BAE2EDBB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370CF19-2A47-4992-AF14-9EB7371588BA}"/>
              </a:ext>
            </a:extLst>
          </p:cNvPr>
          <p:cNvSpPr>
            <a:spLocks noGrp="1"/>
          </p:cNvSpPr>
          <p:nvPr>
            <p:ph type="sldNum" sz="quarter" idx="4"/>
          </p:nvPr>
        </p:nvSpPr>
        <p:spPr/>
        <p:txBody>
          <a:bodyPr/>
          <a:lstStyle/>
          <a:p>
            <a:fld id="{489F9553-C816-6842-8939-EE75ECF7EB2B}" type="slidenum">
              <a:rPr lang="en-US" smtClean="0"/>
              <a:pPr/>
              <a:t>10</a:t>
            </a:fld>
            <a:endParaRPr lang="en-US"/>
          </a:p>
        </p:txBody>
      </p:sp>
    </p:spTree>
    <p:extLst>
      <p:ext uri="{BB962C8B-B14F-4D97-AF65-F5344CB8AC3E}">
        <p14:creationId xmlns:p14="http://schemas.microsoft.com/office/powerpoint/2010/main" val="319278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11</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779335038"/>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28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12</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304663902"/>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4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4AB19-6013-4227-A4D6-0B941323BD4C}"/>
              </a:ext>
            </a:extLst>
          </p:cNvPr>
          <p:cNvSpPr>
            <a:spLocks noGrp="1"/>
          </p:cNvSpPr>
          <p:nvPr>
            <p:ph sz="quarter" idx="12"/>
          </p:nvPr>
        </p:nvSpPr>
        <p:spPr>
          <a:xfrm>
            <a:off x="393408" y="894338"/>
            <a:ext cx="8236688" cy="3901089"/>
          </a:xfrm>
        </p:spPr>
        <p:txBody>
          <a:bodyPr>
            <a:normAutofit/>
          </a:bodyPr>
          <a:lstStyle/>
          <a:p>
            <a:pPr lvl="1"/>
            <a:endParaRPr lang="en-US"/>
          </a:p>
          <a:p>
            <a:pPr lvl="1"/>
            <a:endParaRPr lang="en-US"/>
          </a:p>
          <a:p>
            <a:pPr lvl="1"/>
            <a:r>
              <a:rPr lang="en-US" sz="2000" i="1">
                <a:solidFill>
                  <a:schemeClr val="accent1"/>
                </a:solidFill>
              </a:rPr>
              <a:t>Managing Up </a:t>
            </a:r>
            <a:r>
              <a:rPr lang="en-US" sz="2000"/>
              <a:t>is a form of communication that positions information, a person, or team in a positive manner.  Take the opportunity to speak positively of other providers, nursing, team members, volunteers, a department or the organization.</a:t>
            </a:r>
          </a:p>
          <a:p>
            <a:pPr lvl="1"/>
            <a:endParaRPr lang="en-US" sz="2000"/>
          </a:p>
          <a:p>
            <a:pPr lvl="1"/>
            <a:r>
              <a:rPr lang="en-US" sz="2000"/>
              <a:t>Now let’s learn about AIDET: a step-by-step format to speak to customers in a concise manner……</a:t>
            </a:r>
          </a:p>
        </p:txBody>
      </p:sp>
      <p:sp>
        <p:nvSpPr>
          <p:cNvPr id="3" name="Title 2">
            <a:extLst>
              <a:ext uri="{FF2B5EF4-FFF2-40B4-BE49-F238E27FC236}">
                <a16:creationId xmlns:a16="http://schemas.microsoft.com/office/drawing/2014/main" id="{9458CFE5-2707-4362-923B-62F6DCB5961C}"/>
              </a:ext>
            </a:extLst>
          </p:cNvPr>
          <p:cNvSpPr>
            <a:spLocks noGrp="1"/>
          </p:cNvSpPr>
          <p:nvPr>
            <p:ph type="title"/>
          </p:nvPr>
        </p:nvSpPr>
        <p:spPr>
          <a:xfrm>
            <a:off x="393408" y="345640"/>
            <a:ext cx="7980571" cy="498656"/>
          </a:xfrm>
        </p:spPr>
        <p:txBody>
          <a:bodyPr/>
          <a:lstStyle/>
          <a:p>
            <a:r>
              <a:rPr lang="en-US"/>
              <a:t>Service Excellence: </a:t>
            </a:r>
            <a:r>
              <a:rPr lang="en-US" sz="2000" b="1" i="1"/>
              <a:t>Communication &amp; Managing Up</a:t>
            </a:r>
          </a:p>
        </p:txBody>
      </p:sp>
      <p:sp>
        <p:nvSpPr>
          <p:cNvPr id="4" name="Footer Placeholder 3">
            <a:extLst>
              <a:ext uri="{FF2B5EF4-FFF2-40B4-BE49-F238E27FC236}">
                <a16:creationId xmlns:a16="http://schemas.microsoft.com/office/drawing/2014/main" id="{B542302A-1105-4F96-97D9-EC1BAE2EDBB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370CF19-2A47-4992-AF14-9EB7371588BA}"/>
              </a:ext>
            </a:extLst>
          </p:cNvPr>
          <p:cNvSpPr>
            <a:spLocks noGrp="1"/>
          </p:cNvSpPr>
          <p:nvPr>
            <p:ph type="sldNum" sz="quarter" idx="4"/>
          </p:nvPr>
        </p:nvSpPr>
        <p:spPr/>
        <p:txBody>
          <a:bodyPr/>
          <a:lstStyle/>
          <a:p>
            <a:fld id="{489F9553-C816-6842-8939-EE75ECF7EB2B}" type="slidenum">
              <a:rPr lang="en-US" smtClean="0"/>
              <a:pPr/>
              <a:t>13</a:t>
            </a:fld>
            <a:endParaRPr lang="en-US"/>
          </a:p>
        </p:txBody>
      </p:sp>
    </p:spTree>
    <p:extLst>
      <p:ext uri="{BB962C8B-B14F-4D97-AF65-F5344CB8AC3E}">
        <p14:creationId xmlns:p14="http://schemas.microsoft.com/office/powerpoint/2010/main" val="246717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98C0D6-22AE-4101-BE3B-D0F037F8F22E}"/>
              </a:ext>
            </a:extLst>
          </p:cNvPr>
          <p:cNvSpPr>
            <a:spLocks noGrp="1"/>
          </p:cNvSpPr>
          <p:nvPr>
            <p:ph sz="quarter" idx="12"/>
          </p:nvPr>
        </p:nvSpPr>
        <p:spPr>
          <a:xfrm>
            <a:off x="288758" y="844296"/>
            <a:ext cx="4311113" cy="3953564"/>
          </a:xfrm>
        </p:spPr>
        <p:txBody>
          <a:bodyPr>
            <a:normAutofit fontScale="92500" lnSpcReduction="20000"/>
          </a:bodyPr>
          <a:lstStyle/>
          <a:p>
            <a:pPr marL="0" indent="0">
              <a:buNone/>
            </a:pPr>
            <a:r>
              <a:rPr lang="en-US" sz="1400" b="1"/>
              <a:t>A=Acknowledgement</a:t>
            </a:r>
          </a:p>
          <a:p>
            <a:r>
              <a:rPr lang="en-US" sz="1200" b="1">
                <a:solidFill>
                  <a:schemeClr val="tx2"/>
                </a:solidFill>
              </a:rPr>
              <a:t>Smile at least once during your customer encounter.</a:t>
            </a:r>
          </a:p>
          <a:p>
            <a:r>
              <a:rPr lang="en-US" sz="1200" b="1">
                <a:solidFill>
                  <a:schemeClr val="tx2"/>
                </a:solidFill>
              </a:rPr>
              <a:t>Greet patients &amp; visitors- Hello &amp; Welcome to Trinity Health.</a:t>
            </a:r>
          </a:p>
          <a:p>
            <a:r>
              <a:rPr lang="en-US" sz="1200" b="1">
                <a:solidFill>
                  <a:schemeClr val="tx2"/>
                </a:solidFill>
              </a:rPr>
              <a:t>Help patients feel comfortable by being kind and considerate.</a:t>
            </a:r>
          </a:p>
          <a:p>
            <a:pPr marL="0" indent="0">
              <a:buNone/>
            </a:pPr>
            <a:r>
              <a:rPr lang="en-US" sz="1400" b="1"/>
              <a:t>I=Introduce</a:t>
            </a:r>
          </a:p>
          <a:p>
            <a:r>
              <a:rPr lang="en-US" sz="1200" b="1">
                <a:solidFill>
                  <a:schemeClr val="accent1"/>
                </a:solidFill>
              </a:rPr>
              <a:t>Introduce yourself by using first name, How can I help?</a:t>
            </a:r>
          </a:p>
          <a:p>
            <a:pPr marL="0" indent="0">
              <a:buNone/>
            </a:pPr>
            <a:r>
              <a:rPr lang="en-US" sz="1400" b="1"/>
              <a:t>D=Duration</a:t>
            </a:r>
          </a:p>
          <a:p>
            <a:r>
              <a:rPr lang="en-US" sz="1200" b="1">
                <a:solidFill>
                  <a:schemeClr val="accent1"/>
                </a:solidFill>
              </a:rPr>
              <a:t>How long will it take? Provide that time.</a:t>
            </a:r>
          </a:p>
          <a:p>
            <a:pPr marL="0" indent="0">
              <a:buNone/>
            </a:pPr>
            <a:endParaRPr lang="en-US" sz="1000" b="1"/>
          </a:p>
          <a:p>
            <a:pPr marL="0" indent="0">
              <a:buNone/>
            </a:pPr>
            <a:r>
              <a:rPr lang="en-US" sz="1400" b="1"/>
              <a:t>E=Explanation/Empathy</a:t>
            </a:r>
          </a:p>
          <a:p>
            <a:pPr marL="0" indent="0">
              <a:buNone/>
            </a:pPr>
            <a:r>
              <a:rPr lang="en-US" sz="1000" b="1"/>
              <a:t> </a:t>
            </a:r>
            <a:r>
              <a:rPr lang="en-US" sz="1200" b="1">
                <a:solidFill>
                  <a:schemeClr val="accent1"/>
                </a:solidFill>
              </a:rPr>
              <a:t>Explain who, what, when, where, and why and say things like:</a:t>
            </a:r>
          </a:p>
          <a:p>
            <a:r>
              <a:rPr lang="en-US" sz="1200" b="1">
                <a:solidFill>
                  <a:schemeClr val="accent1"/>
                </a:solidFill>
              </a:rPr>
              <a:t>I totally understand what you need…..</a:t>
            </a:r>
          </a:p>
          <a:p>
            <a:pPr marL="0" indent="0">
              <a:buNone/>
            </a:pPr>
            <a:endParaRPr lang="en-US" sz="1000" b="1"/>
          </a:p>
          <a:p>
            <a:pPr marL="0" indent="0">
              <a:buNone/>
            </a:pPr>
            <a:r>
              <a:rPr lang="en-US" sz="1400" b="1"/>
              <a:t>T=Thank You </a:t>
            </a:r>
          </a:p>
          <a:p>
            <a:r>
              <a:rPr lang="en-US" sz="1200" b="1">
                <a:solidFill>
                  <a:schemeClr val="tx2"/>
                </a:solidFill>
              </a:rPr>
              <a:t>Thank your patients and let them know you appreciate the opportunity to serve them.</a:t>
            </a:r>
          </a:p>
        </p:txBody>
      </p:sp>
      <p:sp>
        <p:nvSpPr>
          <p:cNvPr id="3" name="Title 2">
            <a:extLst>
              <a:ext uri="{FF2B5EF4-FFF2-40B4-BE49-F238E27FC236}">
                <a16:creationId xmlns:a16="http://schemas.microsoft.com/office/drawing/2014/main" id="{F5B00BFE-ED17-4BE8-91D2-8B20A25E99EC}"/>
              </a:ext>
            </a:extLst>
          </p:cNvPr>
          <p:cNvSpPr>
            <a:spLocks noGrp="1"/>
          </p:cNvSpPr>
          <p:nvPr>
            <p:ph type="title"/>
          </p:nvPr>
        </p:nvSpPr>
        <p:spPr/>
        <p:txBody>
          <a:bodyPr/>
          <a:lstStyle/>
          <a:p>
            <a:r>
              <a:rPr lang="en-US"/>
              <a:t>Service Excellence: </a:t>
            </a:r>
            <a:r>
              <a:rPr lang="en-US" sz="2000"/>
              <a:t>Communication/</a:t>
            </a:r>
            <a:r>
              <a:rPr lang="en-US" sz="2000" b="1">
                <a:solidFill>
                  <a:schemeClr val="tx1"/>
                </a:solidFill>
              </a:rPr>
              <a:t>AIDET</a:t>
            </a:r>
          </a:p>
        </p:txBody>
      </p:sp>
      <p:sp>
        <p:nvSpPr>
          <p:cNvPr id="4" name="Footer Placeholder 3">
            <a:extLst>
              <a:ext uri="{FF2B5EF4-FFF2-40B4-BE49-F238E27FC236}">
                <a16:creationId xmlns:a16="http://schemas.microsoft.com/office/drawing/2014/main" id="{5AC9ED9E-0BBC-496D-9CDF-B0E642A6DE5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A3769F4-19C8-44B5-B5BF-A2F7BC1896B2}"/>
              </a:ext>
            </a:extLst>
          </p:cNvPr>
          <p:cNvSpPr>
            <a:spLocks noGrp="1"/>
          </p:cNvSpPr>
          <p:nvPr>
            <p:ph type="sldNum" sz="quarter" idx="4"/>
          </p:nvPr>
        </p:nvSpPr>
        <p:spPr/>
        <p:txBody>
          <a:bodyPr/>
          <a:lstStyle/>
          <a:p>
            <a:fld id="{489F9553-C816-6842-8939-EE75ECF7EB2B}" type="slidenum">
              <a:rPr lang="en-US" smtClean="0"/>
              <a:pPr/>
              <a:t>14</a:t>
            </a:fld>
            <a:endParaRPr lang="en-US"/>
          </a:p>
        </p:txBody>
      </p:sp>
      <p:graphicFrame>
        <p:nvGraphicFramePr>
          <p:cNvPr id="6" name="Content Placeholder 9">
            <a:extLst>
              <a:ext uri="{FF2B5EF4-FFF2-40B4-BE49-F238E27FC236}">
                <a16:creationId xmlns:a16="http://schemas.microsoft.com/office/drawing/2014/main" id="{AA5A64E9-E585-4F2C-8691-4F5362607FEC}"/>
              </a:ext>
            </a:extLst>
          </p:cNvPr>
          <p:cNvGraphicFramePr>
            <a:graphicFrameLocks/>
          </p:cNvGraphicFramePr>
          <p:nvPr>
            <p:extLst>
              <p:ext uri="{D42A27DB-BD31-4B8C-83A1-F6EECF244321}">
                <p14:modId xmlns:p14="http://schemas.microsoft.com/office/powerpoint/2010/main" val="1740967156"/>
              </p:ext>
            </p:extLst>
          </p:nvPr>
        </p:nvGraphicFramePr>
        <p:xfrm>
          <a:off x="4723063" y="999054"/>
          <a:ext cx="4044412" cy="3796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84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37BC-375D-4F5A-98BB-548F5A98A431}"/>
              </a:ext>
            </a:extLst>
          </p:cNvPr>
          <p:cNvSpPr>
            <a:spLocks noGrp="1"/>
          </p:cNvSpPr>
          <p:nvPr>
            <p:ph type="title"/>
          </p:nvPr>
        </p:nvSpPr>
        <p:spPr/>
        <p:txBody>
          <a:bodyPr/>
          <a:lstStyle/>
          <a:p>
            <a:r>
              <a:rPr lang="en-US"/>
              <a:t>Volunteer Procedures/ Check-In</a:t>
            </a:r>
          </a:p>
        </p:txBody>
      </p:sp>
      <p:sp>
        <p:nvSpPr>
          <p:cNvPr id="4" name="Footer Placeholder 3">
            <a:extLst>
              <a:ext uri="{FF2B5EF4-FFF2-40B4-BE49-F238E27FC236}">
                <a16:creationId xmlns:a16="http://schemas.microsoft.com/office/drawing/2014/main" id="{E71F2EAF-B213-4D4F-AF5B-0FA0D7421EA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8BAFFDA-C9B2-4E50-BC70-32BDFDEC17ED}"/>
              </a:ext>
            </a:extLst>
          </p:cNvPr>
          <p:cNvSpPr>
            <a:spLocks noGrp="1"/>
          </p:cNvSpPr>
          <p:nvPr>
            <p:ph type="sldNum" sz="quarter" idx="4"/>
          </p:nvPr>
        </p:nvSpPr>
        <p:spPr/>
        <p:txBody>
          <a:bodyPr/>
          <a:lstStyle/>
          <a:p>
            <a:fld id="{489F9553-C816-6842-8939-EE75ECF7EB2B}" type="slidenum">
              <a:rPr lang="en-US" smtClean="0"/>
              <a:pPr/>
              <a:t>15</a:t>
            </a:fld>
            <a:endParaRPr lang="en-US"/>
          </a:p>
        </p:txBody>
      </p:sp>
      <p:graphicFrame>
        <p:nvGraphicFramePr>
          <p:cNvPr id="6" name="Content Placeholder 2">
            <a:extLst>
              <a:ext uri="{FF2B5EF4-FFF2-40B4-BE49-F238E27FC236}">
                <a16:creationId xmlns:a16="http://schemas.microsoft.com/office/drawing/2014/main" id="{5E67D015-E6B3-453E-8DCF-8F41704639AB}"/>
              </a:ext>
            </a:extLst>
          </p:cNvPr>
          <p:cNvGraphicFramePr>
            <a:graphicFrameLocks noGrp="1"/>
          </p:cNvGraphicFramePr>
          <p:nvPr>
            <p:ph sz="quarter" idx="12"/>
            <p:extLst>
              <p:ext uri="{D42A27DB-BD31-4B8C-83A1-F6EECF244321}">
                <p14:modId xmlns:p14="http://schemas.microsoft.com/office/powerpoint/2010/main" val="1846685650"/>
              </p:ext>
            </p:extLst>
          </p:nvPr>
        </p:nvGraphicFramePr>
        <p:xfrm>
          <a:off x="716931" y="1085481"/>
          <a:ext cx="8059807" cy="379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96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561C-ACF0-42C4-B79A-2123C9638A71}"/>
              </a:ext>
            </a:extLst>
          </p:cNvPr>
          <p:cNvSpPr>
            <a:spLocks noGrp="1"/>
          </p:cNvSpPr>
          <p:nvPr>
            <p:ph type="title"/>
          </p:nvPr>
        </p:nvSpPr>
        <p:spPr>
          <a:xfrm>
            <a:off x="393408" y="345640"/>
            <a:ext cx="8229600" cy="498656"/>
          </a:xfrm>
        </p:spPr>
        <p:txBody>
          <a:bodyPr anchor="ctr">
            <a:normAutofit/>
          </a:bodyPr>
          <a:lstStyle/>
          <a:p>
            <a:r>
              <a:rPr lang="en-US"/>
              <a:t>Volunteer Procedures Check in/Check out</a:t>
            </a:r>
          </a:p>
        </p:txBody>
      </p:sp>
      <p:sp>
        <p:nvSpPr>
          <p:cNvPr id="12" name="Footer Placeholder 3">
            <a:extLst>
              <a:ext uri="{FF2B5EF4-FFF2-40B4-BE49-F238E27FC236}">
                <a16:creationId xmlns:a16="http://schemas.microsoft.com/office/drawing/2014/main" id="{F207E524-B3E8-8012-F88D-77F7CBA2846D}"/>
              </a:ext>
            </a:extLst>
          </p:cNvPr>
          <p:cNvSpPr>
            <a:spLocks noGrp="1"/>
          </p:cNvSpPr>
          <p:nvPr>
            <p:ph type="ftr" sz="quarter" idx="3"/>
          </p:nvPr>
        </p:nvSpPr>
        <p:spPr>
          <a:xfrm>
            <a:off x="4874631" y="4882370"/>
            <a:ext cx="3835387" cy="186901"/>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06456DFB-E56A-4E99-9A83-B66801A6FD38}"/>
              </a:ext>
            </a:extLst>
          </p:cNvPr>
          <p:cNvSpPr>
            <a:spLocks noGrp="1"/>
          </p:cNvSpPr>
          <p:nvPr>
            <p:ph type="sldNum" sz="quarter" idx="4"/>
          </p:nvPr>
        </p:nvSpPr>
        <p:spPr>
          <a:xfrm>
            <a:off x="8573392" y="4832328"/>
            <a:ext cx="406692" cy="273844"/>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3764404-7A53-4027-A566-894BE7C9297E}"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graphicFrame>
        <p:nvGraphicFramePr>
          <p:cNvPr id="7" name="Content Placeholder 2">
            <a:extLst>
              <a:ext uri="{FF2B5EF4-FFF2-40B4-BE49-F238E27FC236}">
                <a16:creationId xmlns:a16="http://schemas.microsoft.com/office/drawing/2014/main" id="{7288C0E5-52C6-953F-1F39-E30AD400E7B2}"/>
              </a:ext>
            </a:extLst>
          </p:cNvPr>
          <p:cNvGraphicFramePr>
            <a:graphicFrameLocks noGrp="1"/>
          </p:cNvGraphicFramePr>
          <p:nvPr>
            <p:ph sz="quarter" idx="12"/>
            <p:extLst>
              <p:ext uri="{D42A27DB-BD31-4B8C-83A1-F6EECF244321}">
                <p14:modId xmlns:p14="http://schemas.microsoft.com/office/powerpoint/2010/main" val="2676834040"/>
              </p:ext>
            </p:extLst>
          </p:nvPr>
        </p:nvGraphicFramePr>
        <p:xfrm>
          <a:off x="393408" y="999054"/>
          <a:ext cx="6556032" cy="360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5B4F7EF-C38A-4BCB-8F7B-92BC86341AF5}"/>
              </a:ext>
            </a:extLst>
          </p:cNvPr>
          <p:cNvPicPr>
            <a:picLocks noChangeAspect="1"/>
          </p:cNvPicPr>
          <p:nvPr/>
        </p:nvPicPr>
        <p:blipFill>
          <a:blip r:embed="rId8"/>
          <a:stretch>
            <a:fillRect/>
          </a:stretch>
        </p:blipFill>
        <p:spPr>
          <a:xfrm>
            <a:off x="7117966" y="402028"/>
            <a:ext cx="1956095" cy="1563273"/>
          </a:xfrm>
          <a:prstGeom prst="rect">
            <a:avLst/>
          </a:prstGeom>
        </p:spPr>
      </p:pic>
      <p:pic>
        <p:nvPicPr>
          <p:cNvPr id="9" name="Picture 8" descr="Fire trucks parked in a lot&#10;&#10;Description automatically generated with medium confidence">
            <a:extLst>
              <a:ext uri="{FF2B5EF4-FFF2-40B4-BE49-F238E27FC236}">
                <a16:creationId xmlns:a16="http://schemas.microsoft.com/office/drawing/2014/main" id="{AF4D121E-234B-496A-847F-E87FEA240643}"/>
              </a:ext>
            </a:extLst>
          </p:cNvPr>
          <p:cNvPicPr>
            <a:picLocks noChangeAspect="1"/>
          </p:cNvPicPr>
          <p:nvPr/>
        </p:nvPicPr>
        <p:blipFill>
          <a:blip r:embed="rId9"/>
          <a:stretch>
            <a:fillRect/>
          </a:stretch>
        </p:blipFill>
        <p:spPr>
          <a:xfrm>
            <a:off x="7123626" y="2145193"/>
            <a:ext cx="1950435" cy="1097188"/>
          </a:xfrm>
          <a:prstGeom prst="rect">
            <a:avLst/>
          </a:prstGeom>
        </p:spPr>
      </p:pic>
      <p:pic>
        <p:nvPicPr>
          <p:cNvPr id="13" name="Content Placeholder 5">
            <a:extLst>
              <a:ext uri="{FF2B5EF4-FFF2-40B4-BE49-F238E27FC236}">
                <a16:creationId xmlns:a16="http://schemas.microsoft.com/office/drawing/2014/main" id="{9A5C3427-57A7-4087-BA2F-D4FDD44B9E17}"/>
              </a:ext>
            </a:extLst>
          </p:cNvPr>
          <p:cNvPicPr>
            <a:picLocks noChangeAspect="1"/>
          </p:cNvPicPr>
          <p:nvPr/>
        </p:nvPicPr>
        <p:blipFill rotWithShape="1">
          <a:blip r:embed="rId10"/>
          <a:srcRect t="8183" r="2" b="2"/>
          <a:stretch/>
        </p:blipFill>
        <p:spPr>
          <a:xfrm>
            <a:off x="7123626" y="3422273"/>
            <a:ext cx="1915688" cy="1319199"/>
          </a:xfrm>
          <a:prstGeom prst="rect">
            <a:avLst/>
          </a:prstGeom>
          <a:noFill/>
        </p:spPr>
      </p:pic>
    </p:spTree>
    <p:extLst>
      <p:ext uri="{BB962C8B-B14F-4D97-AF65-F5344CB8AC3E}">
        <p14:creationId xmlns:p14="http://schemas.microsoft.com/office/powerpoint/2010/main" val="8681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3FEA4-BD05-41D7-90A9-BFE688F85C96}"/>
              </a:ext>
            </a:extLst>
          </p:cNvPr>
          <p:cNvSpPr>
            <a:spLocks noGrp="1"/>
          </p:cNvSpPr>
          <p:nvPr>
            <p:ph type="title"/>
          </p:nvPr>
        </p:nvSpPr>
        <p:spPr/>
        <p:txBody>
          <a:bodyPr/>
          <a:lstStyle/>
          <a:p>
            <a:r>
              <a:rPr lang="en-US"/>
              <a:t>Volunteer Procedures Dress Code Do’s &amp; Don’ts</a:t>
            </a:r>
          </a:p>
        </p:txBody>
      </p:sp>
      <p:sp>
        <p:nvSpPr>
          <p:cNvPr id="4" name="Footer Placeholder 3">
            <a:extLst>
              <a:ext uri="{FF2B5EF4-FFF2-40B4-BE49-F238E27FC236}">
                <a16:creationId xmlns:a16="http://schemas.microsoft.com/office/drawing/2014/main" id="{3C794062-A2FE-4551-945E-1817D9B05BDF}"/>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F73C48F-3D46-4491-B876-43EB2C56738A}"/>
              </a:ext>
            </a:extLst>
          </p:cNvPr>
          <p:cNvSpPr>
            <a:spLocks noGrp="1"/>
          </p:cNvSpPr>
          <p:nvPr>
            <p:ph type="sldNum" sz="quarter" idx="4"/>
          </p:nvPr>
        </p:nvSpPr>
        <p:spPr/>
        <p:txBody>
          <a:bodyPr/>
          <a:lstStyle/>
          <a:p>
            <a:fld id="{489F9553-C816-6842-8939-EE75ECF7EB2B}" type="slidenum">
              <a:rPr lang="en-US" smtClean="0"/>
              <a:pPr/>
              <a:t>17</a:t>
            </a:fld>
            <a:endParaRPr lang="en-US"/>
          </a:p>
        </p:txBody>
      </p:sp>
      <p:graphicFrame>
        <p:nvGraphicFramePr>
          <p:cNvPr id="6" name="Content Placeholder 2">
            <a:extLst>
              <a:ext uri="{FF2B5EF4-FFF2-40B4-BE49-F238E27FC236}">
                <a16:creationId xmlns:a16="http://schemas.microsoft.com/office/drawing/2014/main" id="{E4180340-45A5-4314-83AD-35A9A767A24E}"/>
              </a:ext>
            </a:extLst>
          </p:cNvPr>
          <p:cNvGraphicFramePr>
            <a:graphicFrameLocks noGrp="1"/>
          </p:cNvGraphicFramePr>
          <p:nvPr>
            <p:ph sz="quarter" idx="12"/>
            <p:extLst>
              <p:ext uri="{D42A27DB-BD31-4B8C-83A1-F6EECF244321}">
                <p14:modId xmlns:p14="http://schemas.microsoft.com/office/powerpoint/2010/main" val="2470703857"/>
              </p:ext>
            </p:extLst>
          </p:nvPr>
        </p:nvGraphicFramePr>
        <p:xfrm>
          <a:off x="393700" y="744280"/>
          <a:ext cx="7169593" cy="425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30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2C31F-FAEC-4C49-AB7F-5C13964E9338}"/>
              </a:ext>
            </a:extLst>
          </p:cNvPr>
          <p:cNvSpPr>
            <a:spLocks noGrp="1"/>
          </p:cNvSpPr>
          <p:nvPr>
            <p:ph sz="quarter" idx="12"/>
          </p:nvPr>
        </p:nvSpPr>
        <p:spPr>
          <a:xfrm>
            <a:off x="231494" y="999054"/>
            <a:ext cx="8398602" cy="3601521"/>
          </a:xfrm>
        </p:spPr>
        <p:txBody>
          <a:bodyPr>
            <a:normAutofit lnSpcReduction="10000"/>
          </a:bodyPr>
          <a:lstStyle/>
          <a:p>
            <a:r>
              <a:rPr lang="en-US" sz="2000"/>
              <a:t>Main contact person for the unit or dept. where you are assigned.</a:t>
            </a:r>
          </a:p>
          <a:p>
            <a:r>
              <a:rPr lang="en-US" sz="2000"/>
              <a:t>The person in charge of you and responsible for your specific orientation and training</a:t>
            </a:r>
            <a:r>
              <a:rPr lang="en-US" sz="1050" b="1" i="1"/>
              <a:t>(although you may report weekly to other staff).</a:t>
            </a:r>
          </a:p>
          <a:p>
            <a:pPr marL="0" indent="0" algn="ctr">
              <a:buNone/>
            </a:pPr>
            <a:endParaRPr lang="en-US" sz="1200" b="1" i="1" u="sng">
              <a:solidFill>
                <a:srgbClr val="7030A0"/>
              </a:solidFill>
            </a:endParaRPr>
          </a:p>
          <a:p>
            <a:pPr marL="0" indent="0" algn="ctr">
              <a:buNone/>
            </a:pPr>
            <a:r>
              <a:rPr lang="en-US" sz="1200" b="1" i="1">
                <a:solidFill>
                  <a:srgbClr val="7030A0"/>
                </a:solidFill>
                <a:highlight>
                  <a:srgbClr val="FFFF00"/>
                </a:highlight>
              </a:rPr>
              <a:t>Please inform your liaison when you will be out of town, sick, or decide to discontinue volunteering.</a:t>
            </a:r>
          </a:p>
          <a:p>
            <a:pPr marL="0" indent="0" algn="ctr">
              <a:buNone/>
            </a:pPr>
            <a:endParaRPr lang="en-US" sz="1200" b="1" i="1">
              <a:solidFill>
                <a:srgbClr val="7030A0"/>
              </a:solidFill>
              <a:highlight>
                <a:srgbClr val="FFFF00"/>
              </a:highlight>
            </a:endParaRPr>
          </a:p>
          <a:p>
            <a:pPr marL="0" indent="0">
              <a:buNone/>
            </a:pPr>
            <a:r>
              <a:rPr lang="en-US" sz="1200" b="1" i="1">
                <a:solidFill>
                  <a:srgbClr val="7030A0"/>
                </a:solidFill>
              </a:rPr>
              <a:t>Illness: If you are not feeling well, you should stay home and contact your liaison to let them know you will not be in on that day.</a:t>
            </a:r>
          </a:p>
          <a:p>
            <a:pPr marL="0" indent="0">
              <a:buNone/>
            </a:pPr>
            <a:endParaRPr lang="en-US" sz="1200" b="1" i="1">
              <a:solidFill>
                <a:srgbClr val="7030A0"/>
              </a:solidFill>
            </a:endParaRPr>
          </a:p>
          <a:p>
            <a:pPr marL="0" indent="0">
              <a:buNone/>
            </a:pPr>
            <a:r>
              <a:rPr lang="en-US" sz="1200" b="1" i="1">
                <a:solidFill>
                  <a:srgbClr val="7030A0"/>
                </a:solidFill>
              </a:rPr>
              <a:t>Attendance: Be punctual and regular in attendance but if you are unable to make a shift you should let your liaison know ahead of time. Meet commitment 4 hour &amp;/or 6 -month annual serving requirement.</a:t>
            </a:r>
          </a:p>
          <a:p>
            <a:pPr marL="0" indent="0">
              <a:buNone/>
            </a:pPr>
            <a:endParaRPr lang="en-US" sz="1200" b="1" i="1">
              <a:solidFill>
                <a:srgbClr val="7030A0"/>
              </a:solidFill>
            </a:endParaRPr>
          </a:p>
          <a:p>
            <a:pPr marL="0" indent="0">
              <a:buNone/>
            </a:pPr>
            <a:r>
              <a:rPr lang="en-US" sz="1200" b="1" i="1">
                <a:solidFill>
                  <a:srgbClr val="7030A0"/>
                </a:solidFill>
              </a:rPr>
              <a:t>Accident on Duty: If you witness an accident or are injured yourself report to your department liaison immediately.  An incident report will need to be completed.</a:t>
            </a:r>
          </a:p>
          <a:p>
            <a:pPr marL="0" indent="0">
              <a:buNone/>
            </a:pPr>
            <a:endParaRPr lang="en-US" sz="1800" b="1" i="1" u="sng">
              <a:solidFill>
                <a:srgbClr val="7030A0"/>
              </a:solidFill>
            </a:endParaRPr>
          </a:p>
        </p:txBody>
      </p:sp>
      <p:sp>
        <p:nvSpPr>
          <p:cNvPr id="3" name="Title 2">
            <a:extLst>
              <a:ext uri="{FF2B5EF4-FFF2-40B4-BE49-F238E27FC236}">
                <a16:creationId xmlns:a16="http://schemas.microsoft.com/office/drawing/2014/main" id="{390E78A4-3B65-48CF-B1A4-48E9462E918D}"/>
              </a:ext>
            </a:extLst>
          </p:cNvPr>
          <p:cNvSpPr>
            <a:spLocks noGrp="1"/>
          </p:cNvSpPr>
          <p:nvPr>
            <p:ph type="title"/>
          </p:nvPr>
        </p:nvSpPr>
        <p:spPr/>
        <p:txBody>
          <a:bodyPr/>
          <a:lstStyle/>
          <a:p>
            <a:r>
              <a:rPr lang="en-US"/>
              <a:t>Volunteer Procedures:  Your Volunteer Liaison</a:t>
            </a:r>
          </a:p>
        </p:txBody>
      </p:sp>
      <p:sp>
        <p:nvSpPr>
          <p:cNvPr id="4" name="Footer Placeholder 3">
            <a:extLst>
              <a:ext uri="{FF2B5EF4-FFF2-40B4-BE49-F238E27FC236}">
                <a16:creationId xmlns:a16="http://schemas.microsoft.com/office/drawing/2014/main" id="{A7F4F435-91D6-404A-BB4F-C49AE65749B5}"/>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68F5D6A-EFEB-4D73-940F-17C3D3FBE7CE}"/>
              </a:ext>
            </a:extLst>
          </p:cNvPr>
          <p:cNvSpPr>
            <a:spLocks noGrp="1"/>
          </p:cNvSpPr>
          <p:nvPr>
            <p:ph type="sldNum" sz="quarter" idx="4"/>
          </p:nvPr>
        </p:nvSpPr>
        <p:spPr/>
        <p:txBody>
          <a:bodyPr/>
          <a:lstStyle/>
          <a:p>
            <a:fld id="{489F9553-C816-6842-8939-EE75ECF7EB2B}" type="slidenum">
              <a:rPr lang="en-US" smtClean="0"/>
              <a:pPr/>
              <a:t>18</a:t>
            </a:fld>
            <a:endParaRPr lang="en-US"/>
          </a:p>
        </p:txBody>
      </p:sp>
    </p:spTree>
    <p:extLst>
      <p:ext uri="{BB962C8B-B14F-4D97-AF65-F5344CB8AC3E}">
        <p14:creationId xmlns:p14="http://schemas.microsoft.com/office/powerpoint/2010/main" val="422222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A78D553-9BB1-4D59-AC5C-DD19E80AC831}"/>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B7D41063-93C7-4474-8D08-767198B94E1F}"/>
              </a:ext>
            </a:extLst>
          </p:cNvPr>
          <p:cNvSpPr>
            <a:spLocks noGrp="1"/>
          </p:cNvSpPr>
          <p:nvPr>
            <p:ph type="sldNum" sz="quarter" idx="4"/>
          </p:nvPr>
        </p:nvSpPr>
        <p:spPr/>
        <p:txBody>
          <a:bodyPr/>
          <a:lstStyle/>
          <a:p>
            <a:fld id="{489F9553-C816-6842-8939-EE75ECF7EB2B}" type="slidenum">
              <a:rPr lang="en-US" smtClean="0"/>
              <a:pPr/>
              <a:t>19</a:t>
            </a:fld>
            <a:endParaRPr lang="en-US"/>
          </a:p>
        </p:txBody>
      </p:sp>
      <p:sp>
        <p:nvSpPr>
          <p:cNvPr id="3" name="Content Placeholder 2">
            <a:extLst>
              <a:ext uri="{FF2B5EF4-FFF2-40B4-BE49-F238E27FC236}">
                <a16:creationId xmlns:a16="http://schemas.microsoft.com/office/drawing/2014/main" id="{194852A8-D5C7-2031-E252-F7094FDA428A}"/>
              </a:ext>
            </a:extLst>
          </p:cNvPr>
          <p:cNvSpPr>
            <a:spLocks noGrp="1"/>
          </p:cNvSpPr>
          <p:nvPr>
            <p:ph sz="quarter" idx="12"/>
          </p:nvPr>
        </p:nvSpPr>
        <p:spPr/>
        <p:txBody>
          <a:bodyPr>
            <a:normAutofit fontScale="92500" lnSpcReduction="20000"/>
          </a:bodyPr>
          <a:lstStyle/>
          <a:p>
            <a:pPr algn="ctr"/>
            <a:r>
              <a:rPr lang="en-US" sz="3000">
                <a:solidFill>
                  <a:srgbClr val="7030A0"/>
                </a:solidFill>
                <a:latin typeface="Algerian" panose="04020705040A02060702" pitchFamily="82" charset="0"/>
              </a:rPr>
              <a:t>Termination of your volunteer service:	</a:t>
            </a:r>
            <a:r>
              <a:rPr lang="en-US">
                <a:solidFill>
                  <a:srgbClr val="7030A0"/>
                </a:solidFill>
                <a:latin typeface="Algerian" panose="04020705040A02060702" pitchFamily="82" charset="0"/>
              </a:rPr>
              <a:t> </a:t>
            </a:r>
          </a:p>
          <a:p>
            <a:endParaRPr lang="en-US">
              <a:solidFill>
                <a:srgbClr val="7030A0"/>
              </a:solidFill>
              <a:latin typeface="Algerian" panose="04020705040A02060702" pitchFamily="82" charset="0"/>
            </a:endParaRPr>
          </a:p>
          <a:p>
            <a:pPr marL="344488" lvl="1" indent="0">
              <a:buNone/>
            </a:pPr>
            <a:r>
              <a:rPr lang="en-US">
                <a:solidFill>
                  <a:srgbClr val="7030A0"/>
                </a:solidFill>
                <a:latin typeface="Algerian" panose="04020705040A02060702" pitchFamily="82" charset="0"/>
              </a:rPr>
              <a:t>  </a:t>
            </a:r>
          </a:p>
          <a:p>
            <a:pPr algn="ctr"/>
            <a:r>
              <a:rPr lang="en-US">
                <a:solidFill>
                  <a:srgbClr val="7030A0"/>
                </a:solidFill>
                <a:latin typeface="Algerian" panose="04020705040A02060702" pitchFamily="82" charset="0"/>
              </a:rPr>
              <a:t>  </a:t>
            </a:r>
          </a:p>
          <a:p>
            <a:endParaRPr lang="en-US"/>
          </a:p>
          <a:p>
            <a:r>
              <a:rPr lang="en-US" i="1"/>
              <a:t>Return your badge and uniform.</a:t>
            </a:r>
          </a:p>
          <a:p>
            <a:r>
              <a:rPr lang="en-US" i="1"/>
              <a:t>Inform your liaison that you will not be volunteering anymore, including the last day.</a:t>
            </a:r>
          </a:p>
          <a:p>
            <a:r>
              <a:rPr lang="en-US" i="1"/>
              <a:t>Inform Volunteer Services you will not be volunteering anymore.</a:t>
            </a:r>
          </a:p>
        </p:txBody>
      </p:sp>
      <p:pic>
        <p:nvPicPr>
          <p:cNvPr id="8" name="Picture 7" descr="A purple text with blue and green gradient&#10;&#10;Description automatically generated">
            <a:extLst>
              <a:ext uri="{FF2B5EF4-FFF2-40B4-BE49-F238E27FC236}">
                <a16:creationId xmlns:a16="http://schemas.microsoft.com/office/drawing/2014/main" id="{6F62202A-69CA-1866-2CE8-AD686EA125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25659" y="1521912"/>
            <a:ext cx="1897693" cy="582461"/>
          </a:xfrm>
          <a:prstGeom prst="rect">
            <a:avLst/>
          </a:prstGeom>
        </p:spPr>
      </p:pic>
    </p:spTree>
    <p:extLst>
      <p:ext uri="{BB962C8B-B14F-4D97-AF65-F5344CB8AC3E}">
        <p14:creationId xmlns:p14="http://schemas.microsoft.com/office/powerpoint/2010/main" val="10574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F59DA8C-DC11-4A7E-81C5-6F113B011716}"/>
              </a:ext>
            </a:extLst>
          </p:cNvPr>
          <p:cNvSpPr>
            <a:spLocks noGrp="1"/>
          </p:cNvSpPr>
          <p:nvPr>
            <p:ph sz="quarter" idx="12"/>
          </p:nvPr>
        </p:nvSpPr>
        <p:spPr/>
        <p:txBody>
          <a:bodyPr>
            <a:normAutofit/>
          </a:bodyPr>
          <a:lstStyle/>
          <a:p>
            <a:r>
              <a:rPr lang="en-US" i="1"/>
              <a:t>Trinity-Health System</a:t>
            </a:r>
          </a:p>
          <a:p>
            <a:r>
              <a:rPr lang="en-US" i="1"/>
              <a:t>Service Excellence Standards</a:t>
            </a:r>
          </a:p>
          <a:p>
            <a:r>
              <a:rPr lang="en-US" i="1"/>
              <a:t>Policy &amp; Procedures</a:t>
            </a:r>
          </a:p>
          <a:p>
            <a:r>
              <a:rPr lang="en-US" i="1"/>
              <a:t>Infection Control</a:t>
            </a:r>
          </a:p>
          <a:p>
            <a:r>
              <a:rPr lang="en-US" i="1"/>
              <a:t>Workplace Safety</a:t>
            </a:r>
          </a:p>
          <a:p>
            <a:r>
              <a:rPr lang="en-US" i="1"/>
              <a:t>Patient Rights &amp; Responsibility</a:t>
            </a:r>
          </a:p>
          <a:p>
            <a:r>
              <a:rPr lang="en-US" i="1"/>
              <a:t>HIPPA, Privacy &amp; Confidentiality</a:t>
            </a:r>
          </a:p>
          <a:p>
            <a:r>
              <a:rPr lang="en-US" i="1"/>
              <a:t>Remarkable Remarks</a:t>
            </a:r>
          </a:p>
        </p:txBody>
      </p:sp>
      <p:sp>
        <p:nvSpPr>
          <p:cNvPr id="9" name="Title 8">
            <a:extLst>
              <a:ext uri="{FF2B5EF4-FFF2-40B4-BE49-F238E27FC236}">
                <a16:creationId xmlns:a16="http://schemas.microsoft.com/office/drawing/2014/main" id="{128314F2-5671-4F32-A1C4-B810DC77D03D}"/>
              </a:ext>
            </a:extLst>
          </p:cNvPr>
          <p:cNvSpPr>
            <a:spLocks noGrp="1"/>
          </p:cNvSpPr>
          <p:nvPr>
            <p:ph type="title"/>
          </p:nvPr>
        </p:nvSpPr>
        <p:spPr>
          <a:xfrm>
            <a:off x="393407" y="345640"/>
            <a:ext cx="8441209" cy="498656"/>
          </a:xfrm>
        </p:spPr>
        <p:txBody>
          <a:bodyPr/>
          <a:lstStyle/>
          <a:p>
            <a:pPr algn="ctr"/>
            <a:r>
              <a:rPr lang="en-US" sz="2400"/>
              <a:t>TABLE OF CONTENTS</a:t>
            </a:r>
          </a:p>
        </p:txBody>
      </p:sp>
      <p:sp>
        <p:nvSpPr>
          <p:cNvPr id="6" name="Footer Placeholder 5">
            <a:extLst>
              <a:ext uri="{FF2B5EF4-FFF2-40B4-BE49-F238E27FC236}">
                <a16:creationId xmlns:a16="http://schemas.microsoft.com/office/drawing/2014/main" id="{CC0D7F00-B4F2-4FC5-8B41-61A7D44E0B4E}"/>
              </a:ext>
            </a:extLst>
          </p:cNvPr>
          <p:cNvSpPr>
            <a:spLocks noGrp="1"/>
          </p:cNvSpPr>
          <p:nvPr>
            <p:ph type="ftr" sz="quarter" idx="3"/>
          </p:nvPr>
        </p:nvSpPr>
        <p:spPr/>
        <p:txBody>
          <a:bodyPr/>
          <a:lstStyle/>
          <a:p>
            <a:r>
              <a:rPr lang="en-US"/>
              <a:t>©2022 Trinity Health, All Rights Reserved</a:t>
            </a:r>
          </a:p>
        </p:txBody>
      </p:sp>
      <p:sp>
        <p:nvSpPr>
          <p:cNvPr id="7" name="Slide Number Placeholder 6">
            <a:extLst>
              <a:ext uri="{FF2B5EF4-FFF2-40B4-BE49-F238E27FC236}">
                <a16:creationId xmlns:a16="http://schemas.microsoft.com/office/drawing/2014/main" id="{CECE9C4A-DC74-4B0B-B44C-EBAB6B6BDE4B}"/>
              </a:ext>
            </a:extLst>
          </p:cNvPr>
          <p:cNvSpPr>
            <a:spLocks noGrp="1"/>
          </p:cNvSpPr>
          <p:nvPr>
            <p:ph type="sldNum" sz="quarter" idx="4"/>
          </p:nvPr>
        </p:nvSpPr>
        <p:spPr/>
        <p:txBody>
          <a:bodyPr/>
          <a:lstStyle/>
          <a:p>
            <a:fld id="{489F9553-C816-6842-8939-EE75ECF7EB2B}" type="slidenum">
              <a:rPr lang="en-US" smtClean="0"/>
              <a:pPr/>
              <a:t>2</a:t>
            </a:fld>
            <a:endParaRPr lang="en-US"/>
          </a:p>
        </p:txBody>
      </p:sp>
    </p:spTree>
    <p:extLst>
      <p:ext uri="{BB962C8B-B14F-4D97-AF65-F5344CB8AC3E}">
        <p14:creationId xmlns:p14="http://schemas.microsoft.com/office/powerpoint/2010/main" val="73456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FEE8-C09D-AE28-C913-0505F50129A1}"/>
              </a:ext>
            </a:extLst>
          </p:cNvPr>
          <p:cNvSpPr>
            <a:spLocks noGrp="1"/>
          </p:cNvSpPr>
          <p:nvPr>
            <p:ph type="title"/>
          </p:nvPr>
        </p:nvSpPr>
        <p:spPr/>
        <p:txBody>
          <a:bodyPr/>
          <a:lstStyle/>
          <a:p>
            <a:r>
              <a:rPr lang="en-US"/>
              <a:t>Infection Control:</a:t>
            </a:r>
            <a:br>
              <a:rPr lang="en-US"/>
            </a:br>
            <a:br>
              <a:rPr lang="en-US"/>
            </a:br>
            <a:endParaRPr lang="en-US"/>
          </a:p>
        </p:txBody>
      </p:sp>
      <p:sp>
        <p:nvSpPr>
          <p:cNvPr id="3" name="Footer Placeholder 2">
            <a:extLst>
              <a:ext uri="{FF2B5EF4-FFF2-40B4-BE49-F238E27FC236}">
                <a16:creationId xmlns:a16="http://schemas.microsoft.com/office/drawing/2014/main" id="{E8422149-5BEC-4ABC-F0DF-B93E7B9EC95B}"/>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6EA7D891-55F7-E4C6-6F9B-F40E973D4171}"/>
              </a:ext>
            </a:extLst>
          </p:cNvPr>
          <p:cNvSpPr>
            <a:spLocks noGrp="1"/>
          </p:cNvSpPr>
          <p:nvPr>
            <p:ph type="sldNum" sz="quarter" idx="4"/>
          </p:nvPr>
        </p:nvSpPr>
        <p:spPr/>
        <p:txBody>
          <a:bodyPr/>
          <a:lstStyle/>
          <a:p>
            <a:fld id="{489F9553-C816-6842-8939-EE75ECF7EB2B}" type="slidenum">
              <a:rPr lang="en-US" smtClean="0"/>
              <a:pPr/>
              <a:t>20</a:t>
            </a:fld>
            <a:endParaRPr lang="en-US"/>
          </a:p>
        </p:txBody>
      </p:sp>
    </p:spTree>
    <p:extLst>
      <p:ext uri="{BB962C8B-B14F-4D97-AF65-F5344CB8AC3E}">
        <p14:creationId xmlns:p14="http://schemas.microsoft.com/office/powerpoint/2010/main" val="184886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66B955-56DA-A953-4EF4-20FBEA106071}"/>
              </a:ext>
            </a:extLst>
          </p:cNvPr>
          <p:cNvSpPr>
            <a:spLocks noGrp="1"/>
          </p:cNvSpPr>
          <p:nvPr>
            <p:ph sz="quarter" idx="12"/>
          </p:nvPr>
        </p:nvSpPr>
        <p:spPr/>
        <p:txBody>
          <a:bodyPr>
            <a:normAutofit/>
          </a:bodyPr>
          <a:lstStyle/>
          <a:p>
            <a:pPr marL="0" indent="0">
              <a:buNone/>
            </a:pPr>
            <a:r>
              <a:rPr lang="en-US" sz="2000" u="sng"/>
              <a:t>Hands must be washed:</a:t>
            </a:r>
          </a:p>
          <a:p>
            <a:pPr marL="0" indent="0">
              <a:buNone/>
            </a:pPr>
            <a:endParaRPr lang="en-US" sz="2000" u="sng"/>
          </a:p>
          <a:p>
            <a:r>
              <a:rPr lang="en-US" sz="1700"/>
              <a:t>On arrival to volunteer</a:t>
            </a:r>
          </a:p>
          <a:p>
            <a:r>
              <a:rPr lang="en-US" sz="1700"/>
              <a:t>Before leaving the restroom</a:t>
            </a:r>
          </a:p>
          <a:p>
            <a:r>
              <a:rPr lang="en-US" sz="1700"/>
              <a:t>Before and after eating</a:t>
            </a:r>
          </a:p>
          <a:p>
            <a:r>
              <a:rPr lang="en-US" sz="1700"/>
              <a:t>After removing gloves</a:t>
            </a:r>
          </a:p>
          <a:p>
            <a:r>
              <a:rPr lang="en-US" sz="1700"/>
              <a:t>Between handling of patients</a:t>
            </a:r>
          </a:p>
          <a:p>
            <a:r>
              <a:rPr lang="en-US" sz="1700"/>
              <a:t>After using the toilet, after blowing or wiping the nose</a:t>
            </a:r>
          </a:p>
          <a:p>
            <a:r>
              <a:rPr lang="en-US" sz="1700"/>
              <a:t>Before leaving the hospital</a:t>
            </a:r>
          </a:p>
        </p:txBody>
      </p:sp>
      <p:sp>
        <p:nvSpPr>
          <p:cNvPr id="3" name="Title 2">
            <a:extLst>
              <a:ext uri="{FF2B5EF4-FFF2-40B4-BE49-F238E27FC236}">
                <a16:creationId xmlns:a16="http://schemas.microsoft.com/office/drawing/2014/main" id="{65D37780-34C3-3941-5BAC-E8769B66E4AD}"/>
              </a:ext>
            </a:extLst>
          </p:cNvPr>
          <p:cNvSpPr>
            <a:spLocks noGrp="1"/>
          </p:cNvSpPr>
          <p:nvPr>
            <p:ph type="title"/>
          </p:nvPr>
        </p:nvSpPr>
        <p:spPr/>
        <p:txBody>
          <a:bodyPr/>
          <a:lstStyle/>
          <a:p>
            <a:r>
              <a:rPr lang="en-US" sz="2000"/>
              <a:t>Hand washing is the single most effective way to prevent the spread of infection.</a:t>
            </a:r>
          </a:p>
        </p:txBody>
      </p:sp>
      <p:sp>
        <p:nvSpPr>
          <p:cNvPr id="4" name="Footer Placeholder 3">
            <a:extLst>
              <a:ext uri="{FF2B5EF4-FFF2-40B4-BE49-F238E27FC236}">
                <a16:creationId xmlns:a16="http://schemas.microsoft.com/office/drawing/2014/main" id="{2A0EB584-D75F-C199-2F26-2D2E9CCCE5F1}"/>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0A7FE27-5C4F-B109-3203-E9157AE7BDE6}"/>
              </a:ext>
            </a:extLst>
          </p:cNvPr>
          <p:cNvSpPr>
            <a:spLocks noGrp="1"/>
          </p:cNvSpPr>
          <p:nvPr>
            <p:ph type="sldNum" sz="quarter" idx="4"/>
          </p:nvPr>
        </p:nvSpPr>
        <p:spPr/>
        <p:txBody>
          <a:bodyPr/>
          <a:lstStyle/>
          <a:p>
            <a:fld id="{489F9553-C816-6842-8939-EE75ECF7EB2B}" type="slidenum">
              <a:rPr lang="en-US" smtClean="0"/>
              <a:pPr/>
              <a:t>21</a:t>
            </a:fld>
            <a:endParaRPr lang="en-US"/>
          </a:p>
        </p:txBody>
      </p:sp>
    </p:spTree>
    <p:extLst>
      <p:ext uri="{BB962C8B-B14F-4D97-AF65-F5344CB8AC3E}">
        <p14:creationId xmlns:p14="http://schemas.microsoft.com/office/powerpoint/2010/main" val="23933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4B16-6BA4-4214-9163-E3CAB7F261DB}"/>
              </a:ext>
            </a:extLst>
          </p:cNvPr>
          <p:cNvSpPr>
            <a:spLocks noGrp="1"/>
          </p:cNvSpPr>
          <p:nvPr>
            <p:ph type="title"/>
          </p:nvPr>
        </p:nvSpPr>
        <p:spPr>
          <a:xfrm>
            <a:off x="731677" y="852334"/>
            <a:ext cx="4314711" cy="1009604"/>
          </a:xfrm>
        </p:spPr>
        <p:txBody>
          <a:bodyPr/>
          <a:lstStyle/>
          <a:p>
            <a:r>
              <a:rPr lang="en-US"/>
              <a:t>Plain Language Review</a:t>
            </a:r>
          </a:p>
        </p:txBody>
      </p:sp>
      <p:sp>
        <p:nvSpPr>
          <p:cNvPr id="3" name="Footer Placeholder 2">
            <a:extLst>
              <a:ext uri="{FF2B5EF4-FFF2-40B4-BE49-F238E27FC236}">
                <a16:creationId xmlns:a16="http://schemas.microsoft.com/office/drawing/2014/main" id="{855FB12B-80F4-47AC-A5F8-C5CD69504111}"/>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05514D0E-DB1E-459D-9849-93E07A0EA1F2}"/>
              </a:ext>
            </a:extLst>
          </p:cNvPr>
          <p:cNvSpPr>
            <a:spLocks noGrp="1"/>
          </p:cNvSpPr>
          <p:nvPr>
            <p:ph type="sldNum" sz="quarter" idx="4"/>
          </p:nvPr>
        </p:nvSpPr>
        <p:spPr/>
        <p:txBody>
          <a:bodyPr/>
          <a:lstStyle/>
          <a:p>
            <a:fld id="{489F9553-C816-6842-8939-EE75ECF7EB2B}" type="slidenum">
              <a:rPr lang="en-US" smtClean="0"/>
              <a:pPr/>
              <a:t>22</a:t>
            </a:fld>
            <a:endParaRPr lang="en-US"/>
          </a:p>
        </p:txBody>
      </p:sp>
    </p:spTree>
    <p:extLst>
      <p:ext uri="{BB962C8B-B14F-4D97-AF65-F5344CB8AC3E}">
        <p14:creationId xmlns:p14="http://schemas.microsoft.com/office/powerpoint/2010/main" val="350147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39951-CD4C-4A65-AC45-BCC31FCF95A7}"/>
              </a:ext>
            </a:extLst>
          </p:cNvPr>
          <p:cNvSpPr>
            <a:spLocks noGrp="1"/>
          </p:cNvSpPr>
          <p:nvPr>
            <p:ph sz="quarter" idx="12"/>
          </p:nvPr>
        </p:nvSpPr>
        <p:spPr>
          <a:xfrm>
            <a:off x="393408" y="844296"/>
            <a:ext cx="8236688" cy="3756279"/>
          </a:xfrm>
        </p:spPr>
        <p:txBody>
          <a:bodyPr/>
          <a:lstStyle/>
          <a:p>
            <a:pPr marL="0" indent="0">
              <a:buNone/>
            </a:pPr>
            <a:r>
              <a:rPr lang="en-US" sz="2000"/>
              <a:t>Hospitals use plain language for emergencies</a:t>
            </a:r>
          </a:p>
          <a:p>
            <a:pPr marL="0" indent="0" algn="ctr">
              <a:buNone/>
            </a:pPr>
            <a:r>
              <a:rPr lang="en-US" sz="2000"/>
              <a:t>The only color code is </a:t>
            </a:r>
            <a:r>
              <a:rPr lang="en-US" sz="2000">
                <a:solidFill>
                  <a:srgbClr val="00B0F0"/>
                </a:solidFill>
              </a:rPr>
              <a:t>CODE BLUE</a:t>
            </a:r>
          </a:p>
          <a:p>
            <a:endParaRPr lang="en-US"/>
          </a:p>
        </p:txBody>
      </p:sp>
      <p:sp>
        <p:nvSpPr>
          <p:cNvPr id="3" name="Title 2">
            <a:extLst>
              <a:ext uri="{FF2B5EF4-FFF2-40B4-BE49-F238E27FC236}">
                <a16:creationId xmlns:a16="http://schemas.microsoft.com/office/drawing/2014/main" id="{0687FF21-C1DF-4F4F-B5D4-81308606841A}"/>
              </a:ext>
            </a:extLst>
          </p:cNvPr>
          <p:cNvSpPr>
            <a:spLocks noGrp="1"/>
          </p:cNvSpPr>
          <p:nvPr>
            <p:ph type="title"/>
          </p:nvPr>
        </p:nvSpPr>
        <p:spPr/>
        <p:txBody>
          <a:bodyPr/>
          <a:lstStyle/>
          <a:p>
            <a:r>
              <a:rPr lang="en-US"/>
              <a:t>Plain Language</a:t>
            </a:r>
          </a:p>
        </p:txBody>
      </p:sp>
      <p:sp>
        <p:nvSpPr>
          <p:cNvPr id="4" name="Footer Placeholder 3">
            <a:extLst>
              <a:ext uri="{FF2B5EF4-FFF2-40B4-BE49-F238E27FC236}">
                <a16:creationId xmlns:a16="http://schemas.microsoft.com/office/drawing/2014/main" id="{54F374F1-F031-4247-9BBE-73A7079CAF93}"/>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D4094FA1-5AC2-4DC6-8CD2-20B5CA98BE21}"/>
              </a:ext>
            </a:extLst>
          </p:cNvPr>
          <p:cNvSpPr>
            <a:spLocks noGrp="1"/>
          </p:cNvSpPr>
          <p:nvPr>
            <p:ph type="sldNum" sz="quarter" idx="4"/>
          </p:nvPr>
        </p:nvSpPr>
        <p:spPr/>
        <p:txBody>
          <a:bodyPr/>
          <a:lstStyle/>
          <a:p>
            <a:fld id="{489F9553-C816-6842-8939-EE75ECF7EB2B}" type="slidenum">
              <a:rPr lang="en-US" smtClean="0"/>
              <a:pPr/>
              <a:t>23</a:t>
            </a:fld>
            <a:endParaRPr lang="en-US"/>
          </a:p>
        </p:txBody>
      </p:sp>
      <p:graphicFrame>
        <p:nvGraphicFramePr>
          <p:cNvPr id="6" name="Content Placeholder 4">
            <a:extLst>
              <a:ext uri="{FF2B5EF4-FFF2-40B4-BE49-F238E27FC236}">
                <a16:creationId xmlns:a16="http://schemas.microsoft.com/office/drawing/2014/main" id="{C9AC88D9-F178-447D-906F-940A35C819E4}"/>
              </a:ext>
            </a:extLst>
          </p:cNvPr>
          <p:cNvGraphicFramePr>
            <a:graphicFrameLocks/>
          </p:cNvGraphicFramePr>
          <p:nvPr>
            <p:custDataLst>
              <p:tags r:id="rId1"/>
            </p:custDataLst>
            <p:extLst>
              <p:ext uri="{D42A27DB-BD31-4B8C-83A1-F6EECF244321}">
                <p14:modId xmlns:p14="http://schemas.microsoft.com/office/powerpoint/2010/main" val="2928935648"/>
              </p:ext>
            </p:extLst>
          </p:nvPr>
        </p:nvGraphicFramePr>
        <p:xfrm>
          <a:off x="393408" y="1651287"/>
          <a:ext cx="8316610" cy="2999330"/>
        </p:xfrm>
        <a:graphic>
          <a:graphicData uri="http://schemas.openxmlformats.org/drawingml/2006/table">
            <a:tbl>
              <a:tblPr firstRow="1" firstCol="1" bandRow="1">
                <a:tableStyleId>{21E4AEA4-8DFA-4A89-87EB-49C32662AFE0}</a:tableStyleId>
              </a:tblPr>
              <a:tblGrid>
                <a:gridCol w="3277444">
                  <a:extLst>
                    <a:ext uri="{9D8B030D-6E8A-4147-A177-3AD203B41FA5}">
                      <a16:colId xmlns:a16="http://schemas.microsoft.com/office/drawing/2014/main" val="2663194539"/>
                    </a:ext>
                  </a:extLst>
                </a:gridCol>
                <a:gridCol w="5039166">
                  <a:extLst>
                    <a:ext uri="{9D8B030D-6E8A-4147-A177-3AD203B41FA5}">
                      <a16:colId xmlns:a16="http://schemas.microsoft.com/office/drawing/2014/main" val="911566044"/>
                    </a:ext>
                  </a:extLst>
                </a:gridCol>
              </a:tblGrid>
              <a:tr h="245931">
                <a:tc>
                  <a:txBody>
                    <a:bodyPr/>
                    <a:lstStyle/>
                    <a:p>
                      <a:pPr marL="0" marR="0" algn="ctr">
                        <a:spcBef>
                          <a:spcPts val="0"/>
                        </a:spcBef>
                        <a:spcAft>
                          <a:spcPts val="0"/>
                        </a:spcAft>
                      </a:pPr>
                      <a:r>
                        <a:rPr lang="en-US" sz="1400">
                          <a:effectLst/>
                        </a:rPr>
                        <a:t>Event</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lgn="ctr">
                        <a:spcBef>
                          <a:spcPts val="0"/>
                        </a:spcBef>
                        <a:spcAft>
                          <a:spcPts val="0"/>
                        </a:spcAft>
                      </a:pPr>
                      <a:r>
                        <a:rPr lang="en-US" sz="1400">
                          <a:effectLst/>
                        </a:rPr>
                        <a:t>Overhead Announcement "Your attention please..."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254084039"/>
                  </a:ext>
                </a:extLst>
              </a:tr>
              <a:tr h="396858">
                <a:tc>
                  <a:txBody>
                    <a:bodyPr/>
                    <a:lstStyle/>
                    <a:p>
                      <a:pPr marL="0" marR="0" algn="l">
                        <a:spcBef>
                          <a:spcPts val="0"/>
                        </a:spcBef>
                        <a:spcAft>
                          <a:spcPts val="0"/>
                        </a:spcAft>
                      </a:pPr>
                      <a:r>
                        <a:rPr lang="en-US" sz="1400" b="0">
                          <a:effectLst/>
                        </a:rPr>
                        <a:t>Disaster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"[Ministry] is responding to a(n) [specific] disaster. More information to follow."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357747957"/>
                  </a:ext>
                </a:extLst>
              </a:tr>
              <a:tr h="224362">
                <a:tc>
                  <a:txBody>
                    <a:bodyPr/>
                    <a:lstStyle/>
                    <a:p>
                      <a:pPr marL="0" marR="0" algn="l">
                        <a:spcBef>
                          <a:spcPts val="0"/>
                        </a:spcBef>
                        <a:spcAft>
                          <a:spcPts val="0"/>
                        </a:spcAft>
                      </a:pPr>
                      <a:r>
                        <a:rPr lang="en-US" sz="1400" b="0">
                          <a:effectLst/>
                        </a:rPr>
                        <a:t>Fire Alarm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fire alarm activation in[floor/unit/department]"</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020641108"/>
                  </a:ext>
                </a:extLst>
              </a:tr>
              <a:tr h="220919">
                <a:tc>
                  <a:txBody>
                    <a:bodyPr/>
                    <a:lstStyle/>
                    <a:p>
                      <a:pPr marL="0" marR="0" algn="l">
                        <a:spcBef>
                          <a:spcPts val="0"/>
                        </a:spcBef>
                        <a:spcAft>
                          <a:spcPts val="0"/>
                        </a:spcAft>
                      </a:pPr>
                      <a:r>
                        <a:rPr lang="en-US" sz="1400" b="0">
                          <a:effectLst/>
                        </a:rPr>
                        <a:t>Code Blue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Code Blue in [floor/unit]"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841822939"/>
                  </a:ext>
                </a:extLst>
              </a:tr>
              <a:tr h="220919">
                <a:tc>
                  <a:txBody>
                    <a:bodyPr/>
                    <a:lstStyle/>
                    <a:p>
                      <a:pPr marL="0" marR="0" algn="l">
                        <a:spcBef>
                          <a:spcPts val="0"/>
                        </a:spcBef>
                        <a:spcAft>
                          <a:spcPts val="0"/>
                        </a:spcAft>
                      </a:pPr>
                      <a:r>
                        <a:rPr lang="en-US" sz="1400" b="0">
                          <a:effectLst/>
                        </a:rPr>
                        <a:t>Medical Emergency</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medical emergency on [floor/unit/dept]"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193399922"/>
                  </a:ext>
                </a:extLst>
              </a:tr>
              <a:tr h="220919">
                <a:tc>
                  <a:txBody>
                    <a:bodyPr/>
                    <a:lstStyle/>
                    <a:p>
                      <a:pPr marL="0" marR="0" algn="l">
                        <a:spcBef>
                          <a:spcPts val="0"/>
                        </a:spcBef>
                        <a:spcAft>
                          <a:spcPts val="0"/>
                        </a:spcAft>
                      </a:pPr>
                      <a:r>
                        <a:rPr lang="en-US" sz="1400" b="0">
                          <a:effectLst/>
                        </a:rPr>
                        <a:t>Rapid Response</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rapid response needed in [floor/unit]"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771964308"/>
                  </a:ext>
                </a:extLst>
              </a:tr>
              <a:tr h="396858">
                <a:tc>
                  <a:txBody>
                    <a:bodyPr/>
                    <a:lstStyle/>
                    <a:p>
                      <a:pPr marL="0" marR="0" algn="l">
                        <a:spcBef>
                          <a:spcPts val="0"/>
                        </a:spcBef>
                        <a:spcAft>
                          <a:spcPts val="0"/>
                        </a:spcAft>
                      </a:pPr>
                      <a:r>
                        <a:rPr lang="en-US" sz="1400" b="0">
                          <a:effectLst/>
                        </a:rPr>
                        <a:t>Severe Weather Event </a:t>
                      </a:r>
                      <a:endParaRPr lang="en-US" sz="1400" b="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[severe weather event] [watch/warning] in effect until [time]"</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434210024"/>
                  </a:ext>
                </a:extLst>
              </a:tr>
              <a:tr h="244381">
                <a:tc>
                  <a:txBody>
                    <a:bodyPr/>
                    <a:lstStyle/>
                    <a:p>
                      <a:pPr marL="0" marR="0" algn="l">
                        <a:spcBef>
                          <a:spcPts val="0"/>
                        </a:spcBef>
                        <a:spcAft>
                          <a:spcPts val="0"/>
                        </a:spcAft>
                      </a:pPr>
                      <a:r>
                        <a:rPr lang="en-US" sz="1400" b="0">
                          <a:effectLst/>
                        </a:rPr>
                        <a:t>Missing infant or child and description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[child/infant]. [Description]"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907506460"/>
                  </a:ext>
                </a:extLst>
              </a:tr>
              <a:tr h="244381">
                <a:tc>
                  <a:txBody>
                    <a:bodyPr/>
                    <a:lstStyle/>
                    <a:p>
                      <a:pPr marL="0" marR="0" algn="l">
                        <a:spcBef>
                          <a:spcPts val="0"/>
                        </a:spcBef>
                        <a:spcAft>
                          <a:spcPts val="0"/>
                        </a:spcAft>
                      </a:pPr>
                      <a:r>
                        <a:rPr lang="en-US" sz="1400" b="0">
                          <a:effectLst/>
                        </a:rPr>
                        <a:t>Missing patient and description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patient. [Description]."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200300108"/>
                  </a:ext>
                </a:extLst>
              </a:tr>
              <a:tr h="244381">
                <a:tc>
                  <a:txBody>
                    <a:bodyPr/>
                    <a:lstStyle/>
                    <a:p>
                      <a:pPr marL="0" marR="0" algn="l">
                        <a:spcBef>
                          <a:spcPts val="0"/>
                        </a:spcBef>
                        <a:spcAft>
                          <a:spcPts val="0"/>
                        </a:spcAft>
                      </a:pPr>
                      <a:r>
                        <a:rPr lang="en-US" sz="1400" b="0">
                          <a:effectLst/>
                        </a:rPr>
                        <a:t>Security assistance required and location</a:t>
                      </a:r>
                      <a:endParaRPr lang="en-US" sz="1400" b="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pPr>
                      <a:r>
                        <a:rPr lang="en-US" sz="1400">
                          <a:effectLst/>
                        </a:rPr>
                        <a:t>"Security assistance is required in [location]" </a:t>
                      </a:r>
                      <a:endParaRPr lang="en-US" sz="140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681316251"/>
                  </a:ext>
                </a:extLst>
              </a:tr>
              <a:tr h="220919">
                <a:tc>
                  <a:txBody>
                    <a:bodyPr/>
                    <a:lstStyle/>
                    <a:p>
                      <a:pPr marL="0" marR="0" algn="l">
                        <a:spcBef>
                          <a:spcPts val="0"/>
                        </a:spcBef>
                        <a:spcAft>
                          <a:spcPts val="0"/>
                        </a:spcAft>
                      </a:pPr>
                      <a:r>
                        <a:rPr lang="en-US" sz="1400" b="0">
                          <a:effectLst/>
                        </a:rPr>
                        <a:t>Active Shooter and location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an active shooter in [location]"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00310830"/>
                  </a:ext>
                </a:extLst>
              </a:tr>
            </a:tbl>
          </a:graphicData>
        </a:graphic>
      </p:graphicFrame>
    </p:spTree>
    <p:extLst>
      <p:ext uri="{BB962C8B-B14F-4D97-AF65-F5344CB8AC3E}">
        <p14:creationId xmlns:p14="http://schemas.microsoft.com/office/powerpoint/2010/main" val="3249599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507D4-7506-4EA6-96AE-4F53C26D7955}"/>
              </a:ext>
            </a:extLst>
          </p:cNvPr>
          <p:cNvSpPr>
            <a:spLocks noGrp="1"/>
          </p:cNvSpPr>
          <p:nvPr>
            <p:ph sz="quarter" idx="12"/>
          </p:nvPr>
        </p:nvSpPr>
        <p:spPr/>
        <p:txBody>
          <a:bodyPr>
            <a:normAutofit fontScale="92500" lnSpcReduction="10000"/>
          </a:bodyPr>
          <a:lstStyle/>
          <a:p>
            <a:r>
              <a:rPr lang="en-US"/>
              <a:t>At Fire Scene, use R.A.C.E. to guide your actions:</a:t>
            </a:r>
          </a:p>
          <a:p>
            <a:pPr lvl="1"/>
            <a:r>
              <a:rPr lang="en-US">
                <a:solidFill>
                  <a:srgbClr val="FF0000"/>
                </a:solidFill>
              </a:rPr>
              <a:t>R</a:t>
            </a:r>
            <a:r>
              <a:rPr lang="en-US"/>
              <a:t>escue</a:t>
            </a:r>
          </a:p>
          <a:p>
            <a:pPr lvl="1"/>
            <a:r>
              <a:rPr lang="en-US">
                <a:solidFill>
                  <a:srgbClr val="FF0000"/>
                </a:solidFill>
              </a:rPr>
              <a:t>A</a:t>
            </a:r>
            <a:r>
              <a:rPr lang="en-US"/>
              <a:t>larm</a:t>
            </a:r>
          </a:p>
          <a:p>
            <a:pPr lvl="1"/>
            <a:r>
              <a:rPr lang="en-US">
                <a:solidFill>
                  <a:srgbClr val="FF0000"/>
                </a:solidFill>
              </a:rPr>
              <a:t>C</a:t>
            </a:r>
            <a:r>
              <a:rPr lang="en-US"/>
              <a:t>lose doors</a:t>
            </a:r>
          </a:p>
          <a:p>
            <a:pPr lvl="1"/>
            <a:r>
              <a:rPr lang="en-US">
                <a:solidFill>
                  <a:srgbClr val="FF0000"/>
                </a:solidFill>
              </a:rPr>
              <a:t>E</a:t>
            </a:r>
            <a:r>
              <a:rPr lang="en-US"/>
              <a:t>xtinguish / Evacuate</a:t>
            </a:r>
          </a:p>
          <a:p>
            <a:r>
              <a:rPr lang="en-US"/>
              <a:t>Also be sure to:</a:t>
            </a:r>
          </a:p>
          <a:p>
            <a:pPr lvl="1"/>
            <a:r>
              <a:rPr lang="en-US"/>
              <a:t>Reassure patients</a:t>
            </a:r>
          </a:p>
          <a:p>
            <a:pPr lvl="1"/>
            <a:r>
              <a:rPr lang="en-US"/>
              <a:t>Close doors</a:t>
            </a:r>
          </a:p>
          <a:p>
            <a:pPr lvl="1"/>
            <a:r>
              <a:rPr lang="en-US"/>
              <a:t>Clear hallways</a:t>
            </a:r>
          </a:p>
          <a:p>
            <a:endParaRPr lang="en-US"/>
          </a:p>
        </p:txBody>
      </p:sp>
      <p:sp>
        <p:nvSpPr>
          <p:cNvPr id="3" name="Title 2">
            <a:extLst>
              <a:ext uri="{FF2B5EF4-FFF2-40B4-BE49-F238E27FC236}">
                <a16:creationId xmlns:a16="http://schemas.microsoft.com/office/drawing/2014/main" id="{586DD7FD-D8B8-42BA-B32D-7B7E72225413}"/>
              </a:ext>
            </a:extLst>
          </p:cNvPr>
          <p:cNvSpPr>
            <a:spLocks noGrp="1"/>
          </p:cNvSpPr>
          <p:nvPr>
            <p:ph type="title"/>
          </p:nvPr>
        </p:nvSpPr>
        <p:spPr/>
        <p:txBody>
          <a:bodyPr/>
          <a:lstStyle/>
          <a:p>
            <a:r>
              <a:rPr lang="en-US"/>
              <a:t>What to do in a Fire Alarm Activation</a:t>
            </a:r>
          </a:p>
        </p:txBody>
      </p:sp>
      <p:sp>
        <p:nvSpPr>
          <p:cNvPr id="4" name="Footer Placeholder 3">
            <a:extLst>
              <a:ext uri="{FF2B5EF4-FFF2-40B4-BE49-F238E27FC236}">
                <a16:creationId xmlns:a16="http://schemas.microsoft.com/office/drawing/2014/main" id="{34DC5C7B-2F60-4BDF-A164-42D96B8E9C7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3DBD645-7CD7-46FC-984D-91BFEAC8B27C}"/>
              </a:ext>
            </a:extLst>
          </p:cNvPr>
          <p:cNvSpPr>
            <a:spLocks noGrp="1"/>
          </p:cNvSpPr>
          <p:nvPr>
            <p:ph type="sldNum" sz="quarter" idx="4"/>
          </p:nvPr>
        </p:nvSpPr>
        <p:spPr/>
        <p:txBody>
          <a:bodyPr/>
          <a:lstStyle/>
          <a:p>
            <a:fld id="{489F9553-C816-6842-8939-EE75ECF7EB2B}" type="slidenum">
              <a:rPr lang="en-US" smtClean="0"/>
              <a:pPr/>
              <a:t>24</a:t>
            </a:fld>
            <a:endParaRPr lang="en-US"/>
          </a:p>
        </p:txBody>
      </p:sp>
    </p:spTree>
    <p:extLst>
      <p:ext uri="{BB962C8B-B14F-4D97-AF65-F5344CB8AC3E}">
        <p14:creationId xmlns:p14="http://schemas.microsoft.com/office/powerpoint/2010/main" val="112888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0BF6D7-2B04-4FFD-AF6F-E1D8570FFAF0}"/>
              </a:ext>
            </a:extLst>
          </p:cNvPr>
          <p:cNvSpPr>
            <a:spLocks noGrp="1"/>
          </p:cNvSpPr>
          <p:nvPr>
            <p:ph sz="quarter" idx="12"/>
          </p:nvPr>
        </p:nvSpPr>
        <p:spPr/>
        <p:txBody>
          <a:bodyPr/>
          <a:lstStyle/>
          <a:p>
            <a:r>
              <a:rPr lang="en-US"/>
              <a:t>DO NOT use elevators</a:t>
            </a:r>
          </a:p>
          <a:p>
            <a:r>
              <a:rPr lang="en-US"/>
              <a:t>MOVE EQUIPMENT on wheels in the hallways to one side (or to alcoves)</a:t>
            </a:r>
          </a:p>
          <a:p>
            <a:r>
              <a:rPr lang="en-US"/>
              <a:t>Make sure exits, extinguishers, and fire pull stations are not blocked </a:t>
            </a:r>
          </a:p>
          <a:p>
            <a:r>
              <a:rPr lang="en-US"/>
              <a:t>Remember: Never store items above 18’’ from the sprinkler head or below ceilings in rooms without sprinklers </a:t>
            </a:r>
          </a:p>
        </p:txBody>
      </p:sp>
      <p:sp>
        <p:nvSpPr>
          <p:cNvPr id="3" name="Title 2">
            <a:extLst>
              <a:ext uri="{FF2B5EF4-FFF2-40B4-BE49-F238E27FC236}">
                <a16:creationId xmlns:a16="http://schemas.microsoft.com/office/drawing/2014/main" id="{13D4FC5E-36E2-4BFF-B32C-4964B66B8567}"/>
              </a:ext>
            </a:extLst>
          </p:cNvPr>
          <p:cNvSpPr>
            <a:spLocks noGrp="1"/>
          </p:cNvSpPr>
          <p:nvPr>
            <p:ph type="title"/>
          </p:nvPr>
        </p:nvSpPr>
        <p:spPr/>
        <p:txBody>
          <a:bodyPr/>
          <a:lstStyle/>
          <a:p>
            <a:r>
              <a:rPr lang="en-US"/>
              <a:t>In a Fire Alarm Activation</a:t>
            </a:r>
          </a:p>
        </p:txBody>
      </p:sp>
      <p:sp>
        <p:nvSpPr>
          <p:cNvPr id="4" name="Footer Placeholder 3">
            <a:extLst>
              <a:ext uri="{FF2B5EF4-FFF2-40B4-BE49-F238E27FC236}">
                <a16:creationId xmlns:a16="http://schemas.microsoft.com/office/drawing/2014/main" id="{A5BC4256-FF34-49FD-A121-21C2628F58C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89267BF6-D98C-4222-B0D8-DF9E6BAB13DE}"/>
              </a:ext>
            </a:extLst>
          </p:cNvPr>
          <p:cNvSpPr>
            <a:spLocks noGrp="1"/>
          </p:cNvSpPr>
          <p:nvPr>
            <p:ph type="sldNum" sz="quarter" idx="4"/>
          </p:nvPr>
        </p:nvSpPr>
        <p:spPr/>
        <p:txBody>
          <a:bodyPr/>
          <a:lstStyle/>
          <a:p>
            <a:fld id="{489F9553-C816-6842-8939-EE75ECF7EB2B}" type="slidenum">
              <a:rPr lang="en-US" smtClean="0"/>
              <a:pPr/>
              <a:t>25</a:t>
            </a:fld>
            <a:endParaRPr lang="en-US"/>
          </a:p>
        </p:txBody>
      </p:sp>
    </p:spTree>
    <p:extLst>
      <p:ext uri="{BB962C8B-B14F-4D97-AF65-F5344CB8AC3E}">
        <p14:creationId xmlns:p14="http://schemas.microsoft.com/office/powerpoint/2010/main" val="323394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E88A48-5CF7-4ACC-A6E1-B8FBA21D7CCE}"/>
              </a:ext>
            </a:extLst>
          </p:cNvPr>
          <p:cNvSpPr>
            <a:spLocks noGrp="1"/>
          </p:cNvSpPr>
          <p:nvPr>
            <p:ph sz="quarter" idx="12"/>
          </p:nvPr>
        </p:nvSpPr>
        <p:spPr>
          <a:xfrm>
            <a:off x="393408" y="999054"/>
            <a:ext cx="8448084" cy="3601521"/>
          </a:xfrm>
        </p:spPr>
        <p:txBody>
          <a:bodyPr/>
          <a:lstStyle/>
          <a:p>
            <a:r>
              <a:rPr lang="en-US" b="1"/>
              <a:t>If you find someone UNCONSCIOUS / UNRESPONSIVE:</a:t>
            </a:r>
          </a:p>
          <a:p>
            <a:pPr marL="284163" lvl="1" indent="0">
              <a:buNone/>
            </a:pPr>
            <a:r>
              <a:rPr lang="en-US"/>
              <a:t>Notify the Regional Call Center </a:t>
            </a:r>
          </a:p>
          <a:p>
            <a:pPr marL="821929" lvl="3" indent="-342900"/>
            <a:r>
              <a:rPr lang="en-US"/>
              <a:t>Utilize Code Blue button on phone, if applicable</a:t>
            </a:r>
          </a:p>
          <a:p>
            <a:pPr marL="342900" indent="-342900">
              <a:buFont typeface="Arial" panose="020B0604020202020204" pitchFamily="34" charset="0"/>
              <a:buChar char="•"/>
            </a:pPr>
            <a:r>
              <a:rPr lang="en-US"/>
              <a:t>Begin CPR if needed and if qualified</a:t>
            </a:r>
          </a:p>
          <a:p>
            <a:pPr marL="342900" indent="-342900">
              <a:buFont typeface="Arial" panose="020B0604020202020204" pitchFamily="34" charset="0"/>
              <a:buChar char="•"/>
            </a:pPr>
            <a:r>
              <a:rPr lang="en-US"/>
              <a:t>Obtain / Utilize AED if available</a:t>
            </a:r>
          </a:p>
          <a:p>
            <a:pPr marL="342900" indent="-342900">
              <a:buFont typeface="Arial" panose="020B0604020202020204" pitchFamily="34" charset="0"/>
              <a:buChar char="•"/>
            </a:pPr>
            <a:r>
              <a:rPr lang="en-US"/>
              <a:t>Remain until help arrives (team or ambulance)</a:t>
            </a:r>
          </a:p>
        </p:txBody>
      </p:sp>
      <p:sp>
        <p:nvSpPr>
          <p:cNvPr id="3" name="Title 2">
            <a:extLst>
              <a:ext uri="{FF2B5EF4-FFF2-40B4-BE49-F238E27FC236}">
                <a16:creationId xmlns:a16="http://schemas.microsoft.com/office/drawing/2014/main" id="{781E1795-A44B-44E1-A056-7941D27D602C}"/>
              </a:ext>
            </a:extLst>
          </p:cNvPr>
          <p:cNvSpPr>
            <a:spLocks noGrp="1"/>
          </p:cNvSpPr>
          <p:nvPr>
            <p:ph type="title"/>
          </p:nvPr>
        </p:nvSpPr>
        <p:spPr/>
        <p:txBody>
          <a:bodyPr/>
          <a:lstStyle/>
          <a:p>
            <a:r>
              <a:rPr lang="en-US"/>
              <a:t>Code Blue</a:t>
            </a:r>
          </a:p>
        </p:txBody>
      </p:sp>
      <p:sp>
        <p:nvSpPr>
          <p:cNvPr id="4" name="Footer Placeholder 3">
            <a:extLst>
              <a:ext uri="{FF2B5EF4-FFF2-40B4-BE49-F238E27FC236}">
                <a16:creationId xmlns:a16="http://schemas.microsoft.com/office/drawing/2014/main" id="{C41CAE7F-73CF-49DD-A7CD-A9C1CD8C56C5}"/>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CE303AF5-1AC8-4A20-BDFF-2FFC6EB9C852}"/>
              </a:ext>
            </a:extLst>
          </p:cNvPr>
          <p:cNvSpPr>
            <a:spLocks noGrp="1"/>
          </p:cNvSpPr>
          <p:nvPr>
            <p:ph type="sldNum" sz="quarter" idx="4"/>
          </p:nvPr>
        </p:nvSpPr>
        <p:spPr/>
        <p:txBody>
          <a:bodyPr/>
          <a:lstStyle/>
          <a:p>
            <a:fld id="{489F9553-C816-6842-8939-EE75ECF7EB2B}" type="slidenum">
              <a:rPr lang="en-US" smtClean="0"/>
              <a:pPr/>
              <a:t>26</a:t>
            </a:fld>
            <a:endParaRPr lang="en-US"/>
          </a:p>
        </p:txBody>
      </p:sp>
    </p:spTree>
    <p:extLst>
      <p:ext uri="{BB962C8B-B14F-4D97-AF65-F5344CB8AC3E}">
        <p14:creationId xmlns:p14="http://schemas.microsoft.com/office/powerpoint/2010/main" val="114566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FC7B75-BE4E-47FD-BBFA-5700B022D4FB}"/>
              </a:ext>
            </a:extLst>
          </p:cNvPr>
          <p:cNvSpPr>
            <a:spLocks noGrp="1"/>
          </p:cNvSpPr>
          <p:nvPr>
            <p:ph sz="quarter" idx="12"/>
          </p:nvPr>
        </p:nvSpPr>
        <p:spPr/>
        <p:txBody>
          <a:bodyPr/>
          <a:lstStyle/>
          <a:p>
            <a:r>
              <a:rPr lang="en-US"/>
              <a:t>If you find someone CONSCIOUS and RESPONSIVE (i.e., fall, hypoglycemia episode, seizure):</a:t>
            </a:r>
          </a:p>
          <a:p>
            <a:pPr lvl="1">
              <a:buFont typeface="Arial" panose="020B0604020202020204" pitchFamily="34" charset="0"/>
              <a:buChar char="•"/>
            </a:pPr>
            <a:r>
              <a:rPr lang="en-US"/>
              <a:t>Notify the Regional Call Center </a:t>
            </a:r>
          </a:p>
          <a:p>
            <a:pPr lvl="1">
              <a:buFont typeface="Arial" panose="020B0604020202020204" pitchFamily="34" charset="0"/>
              <a:buChar char="•"/>
            </a:pPr>
            <a:r>
              <a:rPr lang="en-US"/>
              <a:t>Remain until help arrives (dependent on location)</a:t>
            </a:r>
          </a:p>
          <a:p>
            <a:pPr lvl="1">
              <a:buFont typeface="Arial" panose="020B0604020202020204" pitchFamily="34" charset="0"/>
              <a:buChar char="•"/>
            </a:pPr>
            <a:r>
              <a:rPr lang="en-US"/>
              <a:t>If their status changes, update Regional Call Center</a:t>
            </a:r>
          </a:p>
          <a:p>
            <a:endParaRPr lang="en-US"/>
          </a:p>
        </p:txBody>
      </p:sp>
      <p:sp>
        <p:nvSpPr>
          <p:cNvPr id="3" name="Title 2">
            <a:extLst>
              <a:ext uri="{FF2B5EF4-FFF2-40B4-BE49-F238E27FC236}">
                <a16:creationId xmlns:a16="http://schemas.microsoft.com/office/drawing/2014/main" id="{B828E121-8392-4791-B3CE-8557E3D2F333}"/>
              </a:ext>
            </a:extLst>
          </p:cNvPr>
          <p:cNvSpPr>
            <a:spLocks noGrp="1"/>
          </p:cNvSpPr>
          <p:nvPr>
            <p:ph type="title"/>
          </p:nvPr>
        </p:nvSpPr>
        <p:spPr/>
        <p:txBody>
          <a:bodyPr/>
          <a:lstStyle/>
          <a:p>
            <a:r>
              <a:rPr lang="en-US"/>
              <a:t>Medical Emergency</a:t>
            </a:r>
          </a:p>
        </p:txBody>
      </p:sp>
      <p:sp>
        <p:nvSpPr>
          <p:cNvPr id="4" name="Footer Placeholder 3">
            <a:extLst>
              <a:ext uri="{FF2B5EF4-FFF2-40B4-BE49-F238E27FC236}">
                <a16:creationId xmlns:a16="http://schemas.microsoft.com/office/drawing/2014/main" id="{977F5AE6-2F9F-46E4-9F74-26AEF3495B1F}"/>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2C9DB60-A67A-4C0D-BC53-052BF50B6EC7}"/>
              </a:ext>
            </a:extLst>
          </p:cNvPr>
          <p:cNvSpPr>
            <a:spLocks noGrp="1"/>
          </p:cNvSpPr>
          <p:nvPr>
            <p:ph type="sldNum" sz="quarter" idx="4"/>
          </p:nvPr>
        </p:nvSpPr>
        <p:spPr/>
        <p:txBody>
          <a:bodyPr/>
          <a:lstStyle/>
          <a:p>
            <a:fld id="{489F9553-C816-6842-8939-EE75ECF7EB2B}" type="slidenum">
              <a:rPr lang="en-US" smtClean="0"/>
              <a:pPr/>
              <a:t>27</a:t>
            </a:fld>
            <a:endParaRPr lang="en-US"/>
          </a:p>
        </p:txBody>
      </p:sp>
    </p:spTree>
    <p:extLst>
      <p:ext uri="{BB962C8B-B14F-4D97-AF65-F5344CB8AC3E}">
        <p14:creationId xmlns:p14="http://schemas.microsoft.com/office/powerpoint/2010/main" val="338914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5370D-E313-4F1F-A5D3-CE7A3DB15775}"/>
              </a:ext>
            </a:extLst>
          </p:cNvPr>
          <p:cNvSpPr>
            <a:spLocks noGrp="1"/>
          </p:cNvSpPr>
          <p:nvPr>
            <p:ph sz="quarter" idx="12"/>
          </p:nvPr>
        </p:nvSpPr>
        <p:spPr>
          <a:xfrm>
            <a:off x="393408" y="894338"/>
            <a:ext cx="8236688" cy="3901089"/>
          </a:xfrm>
        </p:spPr>
        <p:txBody>
          <a:bodyPr>
            <a:normAutofit fontScale="32500" lnSpcReduction="20000"/>
          </a:bodyPr>
          <a:lstStyle/>
          <a:p>
            <a:r>
              <a:rPr lang="en-US" sz="4300" b="1"/>
              <a:t>If you are unable to find a patient, notify regional call center and ask the operator to initiate a “Missing Patient” and provide unit location and appropriate description. </a:t>
            </a:r>
            <a:endParaRPr lang="en-US" sz="4300"/>
          </a:p>
          <a:p>
            <a:pPr marL="455613" lvl="1" indent="-171450">
              <a:buFont typeface="Arial" panose="020B0604020202020204" pitchFamily="34" charset="0"/>
              <a:buChar char="•"/>
            </a:pPr>
            <a:r>
              <a:rPr lang="en-US" sz="3700"/>
              <a:t>ALL Staff: Monitor all exit locations, stairwells and elevators for persons who look lost or confused and are attempting to exit the building wearing a patient gown, street clothes, or have on a patient identification armband or bandages.</a:t>
            </a:r>
          </a:p>
          <a:p>
            <a:pPr marL="455613" lvl="1" indent="-171450">
              <a:buFont typeface="Arial" panose="020B0604020202020204" pitchFamily="34" charset="0"/>
              <a:buChar char="•"/>
            </a:pPr>
            <a:r>
              <a:rPr lang="en-US" sz="3700"/>
              <a:t>If staff suspect they have found the patient, ask the patient their name and if they can help return them to their room. Contact security and provide their location.</a:t>
            </a:r>
          </a:p>
          <a:p>
            <a:r>
              <a:rPr lang="en-US" sz="4300" b="1"/>
              <a:t>If the patient is at all hostile or aggressive, notify security and do not attempt to physically stop the individual. </a:t>
            </a:r>
          </a:p>
          <a:p>
            <a:pPr marL="455613" lvl="1" indent="-171450">
              <a:buFont typeface="Arial" panose="020B0604020202020204" pitchFamily="34" charset="0"/>
              <a:buChar char="•"/>
            </a:pPr>
            <a:r>
              <a:rPr lang="en-US" sz="3400"/>
              <a:t>If the patient does leave, note helpful information: vehicle license plate, type of vehicle, direction of travel, description of person they are with, etc.</a:t>
            </a:r>
          </a:p>
          <a:p>
            <a:pPr marL="455613" lvl="1" indent="-171450">
              <a:buFont typeface="Arial" panose="020B0604020202020204" pitchFamily="34" charset="0"/>
              <a:buChar char="•"/>
            </a:pPr>
            <a:r>
              <a:rPr lang="en-US" sz="3400"/>
              <a:t>Document the episode in the EMR and VOICE.</a:t>
            </a:r>
          </a:p>
          <a:p>
            <a:r>
              <a:rPr lang="en-US" sz="4300" b="1"/>
              <a:t>Behavioral Medicine Unit, Chemical Dependency Unit, and Birthing Center have locked doors and restricted access onto the unit.</a:t>
            </a:r>
          </a:p>
          <a:p>
            <a:pPr marL="455613" lvl="1" indent="-171450">
              <a:buFont typeface="Arial" panose="020B0604020202020204" pitchFamily="34" charset="0"/>
              <a:buChar char="•"/>
            </a:pPr>
            <a:r>
              <a:rPr lang="en-US" sz="3700"/>
              <a:t>Do not open the unit doors for anyone, even if they have a badge. Unit staff will assist visitors and determine appropriate access to the unit.</a:t>
            </a:r>
          </a:p>
          <a:p>
            <a:pPr marL="455613" lvl="1" indent="-171450">
              <a:buFont typeface="Arial" panose="020B0604020202020204" pitchFamily="34" charset="0"/>
              <a:buChar char="•"/>
            </a:pPr>
            <a:r>
              <a:rPr lang="en-US" sz="3700"/>
              <a:t>When exiting the unit, check for patients in the hallway. If there is a patient nearby, press the intercom button and ask staff to redirect patients away from the door area before you open the door.</a:t>
            </a:r>
          </a:p>
          <a:p>
            <a:pPr marL="455613" lvl="1" indent="-171450">
              <a:buFont typeface="Arial" panose="020B0604020202020204" pitchFamily="34" charset="0"/>
              <a:buChar char="•"/>
            </a:pPr>
            <a:r>
              <a:rPr lang="en-US" sz="3700"/>
              <a:t>Check to make sure the door closes behind you. The door will make a click sound when lock-reactivates. </a:t>
            </a:r>
          </a:p>
        </p:txBody>
      </p:sp>
      <p:sp>
        <p:nvSpPr>
          <p:cNvPr id="3" name="Title 2">
            <a:extLst>
              <a:ext uri="{FF2B5EF4-FFF2-40B4-BE49-F238E27FC236}">
                <a16:creationId xmlns:a16="http://schemas.microsoft.com/office/drawing/2014/main" id="{E3F8E169-B3C5-4414-A603-9BCF4377A1C3}"/>
              </a:ext>
            </a:extLst>
          </p:cNvPr>
          <p:cNvSpPr>
            <a:spLocks noGrp="1"/>
          </p:cNvSpPr>
          <p:nvPr>
            <p:ph type="title"/>
          </p:nvPr>
        </p:nvSpPr>
        <p:spPr/>
        <p:txBody>
          <a:bodyPr/>
          <a:lstStyle/>
          <a:p>
            <a:r>
              <a:rPr lang="en-US"/>
              <a:t>Missing Patient</a:t>
            </a:r>
          </a:p>
        </p:txBody>
      </p:sp>
      <p:sp>
        <p:nvSpPr>
          <p:cNvPr id="4" name="Footer Placeholder 3">
            <a:extLst>
              <a:ext uri="{FF2B5EF4-FFF2-40B4-BE49-F238E27FC236}">
                <a16:creationId xmlns:a16="http://schemas.microsoft.com/office/drawing/2014/main" id="{86870FE0-EF66-4561-AACC-6CD6109BE7F6}"/>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9C2770A-4361-4D3B-830E-E6E30FBEB7EA}"/>
              </a:ext>
            </a:extLst>
          </p:cNvPr>
          <p:cNvSpPr>
            <a:spLocks noGrp="1"/>
          </p:cNvSpPr>
          <p:nvPr>
            <p:ph type="sldNum" sz="quarter" idx="4"/>
          </p:nvPr>
        </p:nvSpPr>
        <p:spPr/>
        <p:txBody>
          <a:bodyPr/>
          <a:lstStyle/>
          <a:p>
            <a:fld id="{489F9553-C816-6842-8939-EE75ECF7EB2B}" type="slidenum">
              <a:rPr lang="en-US" smtClean="0"/>
              <a:pPr/>
              <a:t>28</a:t>
            </a:fld>
            <a:endParaRPr lang="en-US"/>
          </a:p>
        </p:txBody>
      </p:sp>
    </p:spTree>
    <p:extLst>
      <p:ext uri="{BB962C8B-B14F-4D97-AF65-F5344CB8AC3E}">
        <p14:creationId xmlns:p14="http://schemas.microsoft.com/office/powerpoint/2010/main" val="365274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C29733-9630-4F3D-AEAF-D1FEF335094D}"/>
              </a:ext>
            </a:extLst>
          </p:cNvPr>
          <p:cNvSpPr>
            <a:spLocks noGrp="1"/>
          </p:cNvSpPr>
          <p:nvPr>
            <p:ph sz="quarter" idx="12"/>
          </p:nvPr>
        </p:nvSpPr>
        <p:spPr>
          <a:xfrm>
            <a:off x="393407" y="999054"/>
            <a:ext cx="8399957" cy="3796373"/>
          </a:xfrm>
        </p:spPr>
        <p:txBody>
          <a:bodyPr>
            <a:normAutofit fontScale="92500" lnSpcReduction="10000"/>
          </a:bodyPr>
          <a:lstStyle/>
          <a:p>
            <a:pPr marL="0" indent="0">
              <a:buNone/>
            </a:pPr>
            <a:r>
              <a:rPr lang="en-US" sz="2400" b="1"/>
              <a:t>When a weather-related threat occurs, you will hear: </a:t>
            </a:r>
          </a:p>
          <a:p>
            <a:pPr marL="0" indent="0">
              <a:spcAft>
                <a:spcPts val="1200"/>
              </a:spcAft>
              <a:buNone/>
            </a:pPr>
            <a:r>
              <a:rPr lang="en-US" sz="2200" b="1">
                <a:solidFill>
                  <a:srgbClr val="FF0000"/>
                </a:solidFill>
              </a:rPr>
              <a:t>"There is a [severe weather] [watch/warning] is in effect until [time]”</a:t>
            </a:r>
          </a:p>
          <a:p>
            <a:pPr marL="460375" indent="-233363">
              <a:buFont typeface="Arial" panose="020B0604020202020204" pitchFamily="34" charset="0"/>
              <a:buChar char="•"/>
            </a:pPr>
            <a:r>
              <a:rPr lang="en-US" b="1"/>
              <a:t>Patient Care Areas:</a:t>
            </a:r>
          </a:p>
          <a:p>
            <a:pPr marL="914400" lvl="3" indent="-227013"/>
            <a:r>
              <a:rPr lang="en-US"/>
              <a:t>Close the drapes/shades</a:t>
            </a:r>
          </a:p>
          <a:p>
            <a:pPr marL="914400" lvl="3" indent="-227013"/>
            <a:r>
              <a:rPr lang="en-US"/>
              <a:t>Check on and reassure patients</a:t>
            </a:r>
          </a:p>
          <a:p>
            <a:pPr marL="914400" lvl="3" indent="-227013"/>
            <a:r>
              <a:rPr lang="en-US"/>
              <a:t>Follow your departments severe weather plans </a:t>
            </a:r>
          </a:p>
          <a:p>
            <a:pPr marL="460375" indent="-233363">
              <a:buFont typeface="Arial" panose="020B0604020202020204" pitchFamily="34" charset="0"/>
              <a:buChar char="•"/>
            </a:pPr>
            <a:r>
              <a:rPr lang="en-US" b="1"/>
              <a:t>Non-Patient Care Areas:</a:t>
            </a:r>
          </a:p>
          <a:p>
            <a:pPr marL="914400" lvl="3" indent="-227013"/>
            <a:r>
              <a:rPr lang="en-US"/>
              <a:t>Close the drapes/shades</a:t>
            </a:r>
          </a:p>
          <a:p>
            <a:pPr marL="914400" lvl="3" indent="-227013"/>
            <a:r>
              <a:rPr lang="en-US"/>
              <a:t>Go to inner hallways away from windows </a:t>
            </a:r>
          </a:p>
          <a:p>
            <a:pPr marL="460375" indent="-233363">
              <a:buFont typeface="Arial" panose="020B0604020202020204" pitchFamily="34" charset="0"/>
              <a:buChar char="•"/>
            </a:pPr>
            <a:r>
              <a:rPr lang="en-US" b="1"/>
              <a:t>Listen For Updates </a:t>
            </a:r>
            <a:endParaRPr lang="en-US"/>
          </a:p>
          <a:p>
            <a:endParaRPr lang="en-US"/>
          </a:p>
        </p:txBody>
      </p:sp>
      <p:sp>
        <p:nvSpPr>
          <p:cNvPr id="3" name="Title 2">
            <a:extLst>
              <a:ext uri="{FF2B5EF4-FFF2-40B4-BE49-F238E27FC236}">
                <a16:creationId xmlns:a16="http://schemas.microsoft.com/office/drawing/2014/main" id="{B13FBDA7-5EEB-48BD-B66F-7FD98F848D6D}"/>
              </a:ext>
            </a:extLst>
          </p:cNvPr>
          <p:cNvSpPr>
            <a:spLocks noGrp="1"/>
          </p:cNvSpPr>
          <p:nvPr>
            <p:ph type="title"/>
          </p:nvPr>
        </p:nvSpPr>
        <p:spPr/>
        <p:txBody>
          <a:bodyPr/>
          <a:lstStyle/>
          <a:p>
            <a:r>
              <a:rPr lang="en-US"/>
              <a:t>Weather-Related Threats</a:t>
            </a:r>
          </a:p>
        </p:txBody>
      </p:sp>
      <p:sp>
        <p:nvSpPr>
          <p:cNvPr id="4" name="Footer Placeholder 3">
            <a:extLst>
              <a:ext uri="{FF2B5EF4-FFF2-40B4-BE49-F238E27FC236}">
                <a16:creationId xmlns:a16="http://schemas.microsoft.com/office/drawing/2014/main" id="{9CFA2C87-D35B-4544-B829-0E35352500D0}"/>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8F7B9753-A7CE-4BE7-A297-4BF638EF302F}"/>
              </a:ext>
            </a:extLst>
          </p:cNvPr>
          <p:cNvSpPr>
            <a:spLocks noGrp="1"/>
          </p:cNvSpPr>
          <p:nvPr>
            <p:ph type="sldNum" sz="quarter" idx="4"/>
          </p:nvPr>
        </p:nvSpPr>
        <p:spPr/>
        <p:txBody>
          <a:bodyPr/>
          <a:lstStyle/>
          <a:p>
            <a:fld id="{489F9553-C816-6842-8939-EE75ECF7EB2B}" type="slidenum">
              <a:rPr lang="en-US" smtClean="0"/>
              <a:pPr/>
              <a:t>29</a:t>
            </a:fld>
            <a:endParaRPr lang="en-US"/>
          </a:p>
        </p:txBody>
      </p:sp>
    </p:spTree>
    <p:extLst>
      <p:ext uri="{BB962C8B-B14F-4D97-AF65-F5344CB8AC3E}">
        <p14:creationId xmlns:p14="http://schemas.microsoft.com/office/powerpoint/2010/main" val="425807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6A1C37-8300-EDA4-D961-2BE346FF0EE0}"/>
              </a:ext>
            </a:extLst>
          </p:cNvPr>
          <p:cNvSpPr>
            <a:spLocks noGrp="1"/>
          </p:cNvSpPr>
          <p:nvPr>
            <p:ph sz="quarter" idx="12"/>
          </p:nvPr>
        </p:nvSpPr>
        <p:spPr/>
        <p:txBody>
          <a:bodyPr vert="horz" lIns="0" tIns="91440" rIns="91440" bIns="45720" rtlCol="0" anchor="t">
            <a:normAutofit lnSpcReduction="10000"/>
          </a:bodyPr>
          <a:lstStyle/>
          <a:p>
            <a:pPr>
              <a:buFont typeface="Wingdings" panose="05000000000000000000" pitchFamily="2" charset="2"/>
              <a:buChar char="q"/>
            </a:pPr>
            <a:r>
              <a:rPr lang="en-US" sz="1600"/>
              <a:t>Trinity Health operates in 22 states, 93 hospitals, and employs nearly 131,000 people.</a:t>
            </a:r>
          </a:p>
          <a:p>
            <a:pPr marL="0" indent="0">
              <a:buNone/>
            </a:pPr>
            <a:endParaRPr lang="en-US" sz="1600"/>
          </a:p>
          <a:p>
            <a:pPr>
              <a:buFont typeface="Wingdings" panose="05000000000000000000" pitchFamily="2" charset="2"/>
              <a:buChar char="q"/>
            </a:pPr>
            <a:r>
              <a:rPr lang="en-US" sz="1600"/>
              <a:t>Trinity-Health is a health care organization serving six counties in southeast Michigan including Livingston, Macomb, Oakland, Washtenaw and Wayne.  It includes 133-bed Trinity Health Chelsea, 537-bed Trinity Health Ann Arbor, 136-bed Trinity Health Livingston in Howell, 443-bed Trinity Health Oakland in Pontiac and 304-bed Trinity Health Livonia.</a:t>
            </a:r>
          </a:p>
          <a:p>
            <a:pPr>
              <a:buFont typeface="Wingdings" panose="05000000000000000000" pitchFamily="2" charset="2"/>
              <a:buChar char="q"/>
            </a:pPr>
            <a:r>
              <a:rPr lang="en-US" sz="1600"/>
              <a:t>Combined, the five hospital are licensed for 1,726 beds, employs more than 14, 000 individuals and have a medical staff of nearly 2, 700 physicians.</a:t>
            </a:r>
          </a:p>
          <a:p>
            <a:pPr marL="0" indent="0">
              <a:buNone/>
            </a:pPr>
            <a:endParaRPr lang="en-US" sz="1400"/>
          </a:p>
          <a:p>
            <a:pPr marL="0" indent="0">
              <a:buNone/>
            </a:pPr>
            <a:r>
              <a:rPr lang="en-US" sz="1600"/>
              <a:t>For more information on health services offered at Trinity Health System, please visit </a:t>
            </a:r>
            <a:r>
              <a:rPr lang="en-US" sz="1600">
                <a:hlinkClick r:id="rId3"/>
              </a:rPr>
              <a:t>www.trinityhealthmichigan.org</a:t>
            </a:r>
            <a:endParaRPr lang="en-US" sz="1600"/>
          </a:p>
          <a:p>
            <a:pPr marL="0" indent="0">
              <a:buNone/>
            </a:pPr>
            <a:r>
              <a:rPr lang="en-US" sz="1600"/>
              <a:t>	</a:t>
            </a:r>
          </a:p>
        </p:txBody>
      </p:sp>
      <p:sp>
        <p:nvSpPr>
          <p:cNvPr id="3" name="Title 2">
            <a:extLst>
              <a:ext uri="{FF2B5EF4-FFF2-40B4-BE49-F238E27FC236}">
                <a16:creationId xmlns:a16="http://schemas.microsoft.com/office/drawing/2014/main" id="{F274C1C1-9299-B63C-CD6E-52CABD150C31}"/>
              </a:ext>
            </a:extLst>
          </p:cNvPr>
          <p:cNvSpPr>
            <a:spLocks noGrp="1"/>
          </p:cNvSpPr>
          <p:nvPr>
            <p:ph type="title"/>
          </p:nvPr>
        </p:nvSpPr>
        <p:spPr/>
        <p:txBody>
          <a:bodyPr/>
          <a:lstStyle/>
          <a:p>
            <a:r>
              <a:rPr lang="en-US"/>
              <a:t>Trinity-Health System</a:t>
            </a:r>
          </a:p>
        </p:txBody>
      </p:sp>
      <p:sp>
        <p:nvSpPr>
          <p:cNvPr id="4" name="Footer Placeholder 3">
            <a:extLst>
              <a:ext uri="{FF2B5EF4-FFF2-40B4-BE49-F238E27FC236}">
                <a16:creationId xmlns:a16="http://schemas.microsoft.com/office/drawing/2014/main" id="{B86F7C9C-A64B-4666-F5C3-AB80BD08BB5B}"/>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37B0AB00-84B3-C62C-99BB-3FDBF60F11AE}"/>
              </a:ext>
            </a:extLst>
          </p:cNvPr>
          <p:cNvSpPr>
            <a:spLocks noGrp="1"/>
          </p:cNvSpPr>
          <p:nvPr>
            <p:ph type="sldNum" sz="quarter" idx="4"/>
          </p:nvPr>
        </p:nvSpPr>
        <p:spPr/>
        <p:txBody>
          <a:bodyPr/>
          <a:lstStyle/>
          <a:p>
            <a:fld id="{489F9553-C816-6842-8939-EE75ECF7EB2B}" type="slidenum">
              <a:rPr lang="en-US" smtClean="0"/>
              <a:pPr/>
              <a:t>3</a:t>
            </a:fld>
            <a:endParaRPr lang="en-US"/>
          </a:p>
        </p:txBody>
      </p:sp>
      <p:sp>
        <p:nvSpPr>
          <p:cNvPr id="9" name="TextBox 8">
            <a:extLst>
              <a:ext uri="{FF2B5EF4-FFF2-40B4-BE49-F238E27FC236}">
                <a16:creationId xmlns:a16="http://schemas.microsoft.com/office/drawing/2014/main" id="{BEC83153-4C77-42A2-8583-758EA3CBA5C7}"/>
              </a:ext>
            </a:extLst>
          </p:cNvPr>
          <p:cNvSpPr txBox="1"/>
          <p:nvPr/>
        </p:nvSpPr>
        <p:spPr>
          <a:xfrm>
            <a:off x="6270634" y="4571397"/>
            <a:ext cx="1605709" cy="326436"/>
          </a:xfrm>
          <a:prstGeom prst="rect">
            <a:avLst/>
          </a:prstGeom>
          <a:noFill/>
        </p:spPr>
        <p:txBody>
          <a:bodyPr wrap="square" rtlCol="0">
            <a:spAutoFit/>
          </a:bodyPr>
          <a:lstStyle/>
          <a:p>
            <a:pPr>
              <a:lnSpc>
                <a:spcPts val="2100"/>
              </a:lnSpc>
              <a:spcAft>
                <a:spcPts val="600"/>
              </a:spcAft>
            </a:pPr>
            <a:r>
              <a:rPr lang="en-US" sz="700">
                <a:solidFill>
                  <a:srgbClr val="443D3E"/>
                </a:solidFill>
              </a:rPr>
              <a:t>Hospital Incident Command Center</a:t>
            </a:r>
          </a:p>
        </p:txBody>
      </p:sp>
    </p:spTree>
    <p:extLst>
      <p:ext uri="{BB962C8B-B14F-4D97-AF65-F5344CB8AC3E}">
        <p14:creationId xmlns:p14="http://schemas.microsoft.com/office/powerpoint/2010/main" val="2134906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5949B-20B2-4F4E-8B43-FB4363FE2AFB}"/>
              </a:ext>
            </a:extLst>
          </p:cNvPr>
          <p:cNvSpPr>
            <a:spLocks noGrp="1"/>
          </p:cNvSpPr>
          <p:nvPr>
            <p:ph sz="quarter" idx="12"/>
          </p:nvPr>
        </p:nvSpPr>
        <p:spPr/>
        <p:txBody>
          <a:bodyPr/>
          <a:lstStyle/>
          <a:p>
            <a:r>
              <a:rPr lang="en-US" sz="2400"/>
              <a:t>You may need to act if you are concerned that a situation </a:t>
            </a:r>
            <a:r>
              <a:rPr lang="en-US" sz="2400" b="1"/>
              <a:t>may escalate to a threat of harm or violence</a:t>
            </a:r>
            <a:r>
              <a:rPr lang="en-US" sz="2400"/>
              <a:t>. </a:t>
            </a:r>
          </a:p>
          <a:p>
            <a:pPr marL="0" indent="0">
              <a:buNone/>
            </a:pPr>
            <a:endParaRPr lang="en-US" sz="2000"/>
          </a:p>
          <a:p>
            <a:pPr marL="342900" lvl="0" indent="-342900">
              <a:buFont typeface="Arial" panose="020B0604020202020204" pitchFamily="34" charset="0"/>
              <a:buChar char="•"/>
            </a:pPr>
            <a:r>
              <a:rPr lang="en-US" sz="2400" b="1"/>
              <a:t>If you or others are in IMMEDIATE DANGER </a:t>
            </a:r>
          </a:p>
          <a:p>
            <a:pPr marL="821929" lvl="3" indent="-342900"/>
            <a:r>
              <a:rPr lang="en-US" sz="2400"/>
              <a:t>Move those in danger to safety </a:t>
            </a:r>
          </a:p>
          <a:p>
            <a:pPr marL="821929" lvl="3" indent="-342900"/>
            <a:r>
              <a:rPr lang="en-US" sz="2400"/>
              <a:t>Notify Regional Call Center that Security Assistance is needed (give location/description)</a:t>
            </a:r>
          </a:p>
          <a:p>
            <a:pPr marL="0" indent="0">
              <a:buNone/>
            </a:pPr>
            <a:endParaRPr lang="en-US"/>
          </a:p>
        </p:txBody>
      </p:sp>
      <p:sp>
        <p:nvSpPr>
          <p:cNvPr id="3" name="Title 2">
            <a:extLst>
              <a:ext uri="{FF2B5EF4-FFF2-40B4-BE49-F238E27FC236}">
                <a16:creationId xmlns:a16="http://schemas.microsoft.com/office/drawing/2014/main" id="{6B051ABB-3C85-4379-B597-379C8B04B8BF}"/>
              </a:ext>
            </a:extLst>
          </p:cNvPr>
          <p:cNvSpPr>
            <a:spLocks noGrp="1"/>
          </p:cNvSpPr>
          <p:nvPr>
            <p:ph type="title"/>
          </p:nvPr>
        </p:nvSpPr>
        <p:spPr/>
        <p:txBody>
          <a:bodyPr/>
          <a:lstStyle/>
          <a:p>
            <a:r>
              <a:rPr lang="en-US" sz="2800"/>
              <a:t>Security Assistance Required</a:t>
            </a:r>
            <a:endParaRPr lang="en-US"/>
          </a:p>
        </p:txBody>
      </p:sp>
      <p:sp>
        <p:nvSpPr>
          <p:cNvPr id="4" name="Footer Placeholder 3">
            <a:extLst>
              <a:ext uri="{FF2B5EF4-FFF2-40B4-BE49-F238E27FC236}">
                <a16:creationId xmlns:a16="http://schemas.microsoft.com/office/drawing/2014/main" id="{B299505E-8F56-4376-88BB-91A0580D803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DFF91A37-F107-471E-AFC7-FB2BDAECEF72}"/>
              </a:ext>
            </a:extLst>
          </p:cNvPr>
          <p:cNvSpPr>
            <a:spLocks noGrp="1"/>
          </p:cNvSpPr>
          <p:nvPr>
            <p:ph type="sldNum" sz="quarter" idx="4"/>
          </p:nvPr>
        </p:nvSpPr>
        <p:spPr/>
        <p:txBody>
          <a:bodyPr/>
          <a:lstStyle/>
          <a:p>
            <a:fld id="{489F9553-C816-6842-8939-EE75ECF7EB2B}" type="slidenum">
              <a:rPr lang="en-US" smtClean="0"/>
              <a:pPr/>
              <a:t>30</a:t>
            </a:fld>
            <a:endParaRPr lang="en-US"/>
          </a:p>
        </p:txBody>
      </p:sp>
    </p:spTree>
    <p:extLst>
      <p:ext uri="{BB962C8B-B14F-4D97-AF65-F5344CB8AC3E}">
        <p14:creationId xmlns:p14="http://schemas.microsoft.com/office/powerpoint/2010/main" val="2219555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06CD44-13EF-414A-B41F-F8F3F1DF4F1B}"/>
              </a:ext>
            </a:extLst>
          </p:cNvPr>
          <p:cNvSpPr>
            <a:spLocks noGrp="1"/>
          </p:cNvSpPr>
          <p:nvPr>
            <p:ph sz="quarter" idx="12"/>
          </p:nvPr>
        </p:nvSpPr>
        <p:spPr/>
        <p:txBody>
          <a:bodyPr/>
          <a:lstStyle/>
          <a:p>
            <a:r>
              <a:rPr lang="en-US"/>
              <a:t>Notify regional call center and give specific details to the operator</a:t>
            </a:r>
          </a:p>
          <a:p>
            <a:r>
              <a:rPr lang="en-US"/>
              <a:t>Overhead announcements and instructions will be provided when appropriate </a:t>
            </a:r>
          </a:p>
          <a:p>
            <a:r>
              <a:rPr lang="en-US"/>
              <a:t>Disaster Response (Hospital Incident Command) will be activated as needed </a:t>
            </a:r>
          </a:p>
          <a:p>
            <a:r>
              <a:rPr lang="en-US"/>
              <a:t>Evacuate only if instructed to do so </a:t>
            </a:r>
          </a:p>
        </p:txBody>
      </p:sp>
      <p:sp>
        <p:nvSpPr>
          <p:cNvPr id="3" name="Title 2">
            <a:extLst>
              <a:ext uri="{FF2B5EF4-FFF2-40B4-BE49-F238E27FC236}">
                <a16:creationId xmlns:a16="http://schemas.microsoft.com/office/drawing/2014/main" id="{C06EE177-8390-4F01-B1C2-9CAF2E53B3C7}"/>
              </a:ext>
            </a:extLst>
          </p:cNvPr>
          <p:cNvSpPr>
            <a:spLocks noGrp="1"/>
          </p:cNvSpPr>
          <p:nvPr>
            <p:ph type="title"/>
          </p:nvPr>
        </p:nvSpPr>
        <p:spPr/>
        <p:txBody>
          <a:bodyPr/>
          <a:lstStyle/>
          <a:p>
            <a:r>
              <a:rPr lang="en-US"/>
              <a:t>Other Threats</a:t>
            </a:r>
          </a:p>
        </p:txBody>
      </p:sp>
      <p:sp>
        <p:nvSpPr>
          <p:cNvPr id="4" name="Footer Placeholder 3">
            <a:extLst>
              <a:ext uri="{FF2B5EF4-FFF2-40B4-BE49-F238E27FC236}">
                <a16:creationId xmlns:a16="http://schemas.microsoft.com/office/drawing/2014/main" id="{F7931349-6D3F-46E3-8B5D-DD19B0B829F0}"/>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61ECD640-C5FF-4DA5-A68F-5020C64DBBF8}"/>
              </a:ext>
            </a:extLst>
          </p:cNvPr>
          <p:cNvSpPr>
            <a:spLocks noGrp="1"/>
          </p:cNvSpPr>
          <p:nvPr>
            <p:ph type="sldNum" sz="quarter" idx="4"/>
          </p:nvPr>
        </p:nvSpPr>
        <p:spPr/>
        <p:txBody>
          <a:bodyPr/>
          <a:lstStyle/>
          <a:p>
            <a:fld id="{489F9553-C816-6842-8939-EE75ECF7EB2B}" type="slidenum">
              <a:rPr lang="en-US" smtClean="0"/>
              <a:pPr/>
              <a:t>31</a:t>
            </a:fld>
            <a:endParaRPr lang="en-US"/>
          </a:p>
        </p:txBody>
      </p:sp>
    </p:spTree>
    <p:extLst>
      <p:ext uri="{BB962C8B-B14F-4D97-AF65-F5344CB8AC3E}">
        <p14:creationId xmlns:p14="http://schemas.microsoft.com/office/powerpoint/2010/main" val="35699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A5074CD-AC09-4F34-9EDE-29B40E58651C}"/>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FD809205-5582-463F-871C-A1D2E91E7975}"/>
              </a:ext>
            </a:extLst>
          </p:cNvPr>
          <p:cNvSpPr>
            <a:spLocks noGrp="1"/>
          </p:cNvSpPr>
          <p:nvPr>
            <p:ph type="sldNum" sz="quarter" idx="4"/>
          </p:nvPr>
        </p:nvSpPr>
        <p:spPr/>
        <p:txBody>
          <a:bodyPr/>
          <a:lstStyle/>
          <a:p>
            <a:fld id="{489F9553-C816-6842-8939-EE75ECF7EB2B}" type="slidenum">
              <a:rPr lang="en-US" smtClean="0"/>
              <a:pPr/>
              <a:t>32</a:t>
            </a:fld>
            <a:endParaRPr lang="en-US"/>
          </a:p>
        </p:txBody>
      </p:sp>
      <p:sp>
        <p:nvSpPr>
          <p:cNvPr id="6" name="Title 5">
            <a:extLst>
              <a:ext uri="{FF2B5EF4-FFF2-40B4-BE49-F238E27FC236}">
                <a16:creationId xmlns:a16="http://schemas.microsoft.com/office/drawing/2014/main" id="{6D3BE36A-5DD9-42B1-9998-EA02FFBB4B04}"/>
              </a:ext>
            </a:extLst>
          </p:cNvPr>
          <p:cNvSpPr>
            <a:spLocks noGrp="1"/>
          </p:cNvSpPr>
          <p:nvPr>
            <p:ph type="title"/>
          </p:nvPr>
        </p:nvSpPr>
        <p:spPr>
          <a:xfrm>
            <a:off x="731677" y="852334"/>
            <a:ext cx="5524744" cy="1009604"/>
          </a:xfrm>
        </p:spPr>
        <p:txBody>
          <a:bodyPr/>
          <a:lstStyle/>
          <a:p>
            <a:r>
              <a:rPr lang="en-US"/>
              <a:t>Evacuation &amp; Sheltering-in-place</a:t>
            </a:r>
          </a:p>
        </p:txBody>
      </p:sp>
    </p:spTree>
    <p:extLst>
      <p:ext uri="{BB962C8B-B14F-4D97-AF65-F5344CB8AC3E}">
        <p14:creationId xmlns:p14="http://schemas.microsoft.com/office/powerpoint/2010/main" val="218821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D77C-D645-486B-ABEA-6EB32DA4ABAD}"/>
              </a:ext>
            </a:extLst>
          </p:cNvPr>
          <p:cNvSpPr>
            <a:spLocks noGrp="1"/>
          </p:cNvSpPr>
          <p:nvPr>
            <p:ph sz="quarter" idx="12"/>
          </p:nvPr>
        </p:nvSpPr>
        <p:spPr/>
        <p:txBody>
          <a:bodyPr>
            <a:normAutofit fontScale="62500" lnSpcReduction="20000"/>
          </a:bodyPr>
          <a:lstStyle/>
          <a:p>
            <a:r>
              <a:rPr lang="en-US" b="1"/>
              <a:t>Horizontal Evacuation: </a:t>
            </a:r>
            <a:r>
              <a:rPr lang="en-US"/>
              <a:t>This level of evacuation involves moving patients who are in immediate danger away from the threat. Patients remain on the same floor of the hospital as the area that they are evacuating. Horizontal evacuation typically involves moving patients to an area of refuge in an adjacent smoke/fire zone or in some cases, at the opposite side of the building. Most evacuations of a single department or patient care unit can be done horizontally, which is the fastest option and has the simplest re-entry process. Evacuation of an entire building may even be accomplished horizontally if every floor of the evacuated building connects to another building.</a:t>
            </a:r>
          </a:p>
          <a:p>
            <a:r>
              <a:rPr lang="en-US" b="1"/>
              <a:t>Vertical Evacuation: </a:t>
            </a:r>
            <a:r>
              <a:rPr lang="en-US"/>
              <a:t>This level of evacuation refers to the complete evacuation of a specific floor in a building. In general, patients and staff evacuate vertically towards ground level whenever possible. Moving patients and staff to lower levels helps to prepare for total or full evacuation of the facility should the situation worsen. For most localized incidents, vertically evacuated patients and staff are sent to an area of refuge elsewhere in the hospital typically at least two floors away from the incident floor. During the vertical evacuation of one floor, other floors may be ordered to shelter-in-place or prepare only for their own evacuation. </a:t>
            </a:r>
          </a:p>
          <a:p>
            <a:r>
              <a:rPr lang="en-US" b="1"/>
              <a:t>Total or Full Evacuation: </a:t>
            </a:r>
            <a:r>
              <a:rPr lang="en-US"/>
              <a:t>This level of evacuation is used only as a last resort and involves a complete evacuation of the facility. There are many different ways that a total or full evacuation can be planned for and managed.</a:t>
            </a:r>
          </a:p>
        </p:txBody>
      </p:sp>
      <p:sp>
        <p:nvSpPr>
          <p:cNvPr id="3" name="Title 2">
            <a:extLst>
              <a:ext uri="{FF2B5EF4-FFF2-40B4-BE49-F238E27FC236}">
                <a16:creationId xmlns:a16="http://schemas.microsoft.com/office/drawing/2014/main" id="{27E98886-78CF-48B9-8F91-262217597EB3}"/>
              </a:ext>
            </a:extLst>
          </p:cNvPr>
          <p:cNvSpPr>
            <a:spLocks noGrp="1"/>
          </p:cNvSpPr>
          <p:nvPr>
            <p:ph type="title"/>
          </p:nvPr>
        </p:nvSpPr>
        <p:spPr/>
        <p:txBody>
          <a:bodyPr/>
          <a:lstStyle/>
          <a:p>
            <a:r>
              <a:rPr lang="en-US"/>
              <a:t>Types of Evacuation</a:t>
            </a:r>
          </a:p>
        </p:txBody>
      </p:sp>
      <p:sp>
        <p:nvSpPr>
          <p:cNvPr id="4" name="Footer Placeholder 3">
            <a:extLst>
              <a:ext uri="{FF2B5EF4-FFF2-40B4-BE49-F238E27FC236}">
                <a16:creationId xmlns:a16="http://schemas.microsoft.com/office/drawing/2014/main" id="{0D445904-6C7D-4433-9C5E-7DFD0A9A68FE}"/>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B772F03F-835D-4D81-8503-2DE0A2B96911}"/>
              </a:ext>
            </a:extLst>
          </p:cNvPr>
          <p:cNvSpPr>
            <a:spLocks noGrp="1"/>
          </p:cNvSpPr>
          <p:nvPr>
            <p:ph type="sldNum" sz="quarter" idx="4"/>
          </p:nvPr>
        </p:nvSpPr>
        <p:spPr/>
        <p:txBody>
          <a:bodyPr/>
          <a:lstStyle/>
          <a:p>
            <a:fld id="{489F9553-C816-6842-8939-EE75ECF7EB2B}" type="slidenum">
              <a:rPr lang="en-US" smtClean="0"/>
              <a:pPr/>
              <a:t>33</a:t>
            </a:fld>
            <a:endParaRPr lang="en-US"/>
          </a:p>
        </p:txBody>
      </p:sp>
    </p:spTree>
    <p:extLst>
      <p:ext uri="{BB962C8B-B14F-4D97-AF65-F5344CB8AC3E}">
        <p14:creationId xmlns:p14="http://schemas.microsoft.com/office/powerpoint/2010/main" val="27357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C22FB-D7B2-4408-9209-3215BA03B312}"/>
              </a:ext>
            </a:extLst>
          </p:cNvPr>
          <p:cNvSpPr>
            <a:spLocks noGrp="1"/>
          </p:cNvSpPr>
          <p:nvPr>
            <p:ph sz="quarter" idx="12"/>
          </p:nvPr>
        </p:nvSpPr>
        <p:spPr/>
        <p:txBody>
          <a:bodyPr>
            <a:normAutofit fontScale="92500" lnSpcReduction="20000"/>
          </a:bodyPr>
          <a:lstStyle/>
          <a:p>
            <a:r>
              <a:rPr lang="en-US"/>
              <a:t>This level of evacuation requires ending all routine activities in preparation for an impending threat, such as a tornado or toxic cloud. Specific preparations should be made to mitigate against the anticipated threat. </a:t>
            </a:r>
          </a:p>
          <a:p>
            <a:r>
              <a:rPr lang="en-US"/>
              <a:t>In general, during a no-notice event, patients, visitors and staff remain where they are until they receive further instructions. </a:t>
            </a:r>
          </a:p>
          <a:p>
            <a:r>
              <a:rPr lang="en-US"/>
              <a:t>Closing doors/windows provides initial protection from fire, smoke, and other hazards. </a:t>
            </a:r>
          </a:p>
          <a:p>
            <a:r>
              <a:rPr lang="en-US"/>
              <a:t>During a shelter-in-place response, preparations should also be taken to enable immediate evacuation of patients should the situation change, and evacuation become necessary. </a:t>
            </a:r>
          </a:p>
        </p:txBody>
      </p:sp>
      <p:sp>
        <p:nvSpPr>
          <p:cNvPr id="3" name="Title 2">
            <a:extLst>
              <a:ext uri="{FF2B5EF4-FFF2-40B4-BE49-F238E27FC236}">
                <a16:creationId xmlns:a16="http://schemas.microsoft.com/office/drawing/2014/main" id="{C53827A5-7A61-4607-A365-1028B43A18CA}"/>
              </a:ext>
            </a:extLst>
          </p:cNvPr>
          <p:cNvSpPr>
            <a:spLocks noGrp="1"/>
          </p:cNvSpPr>
          <p:nvPr>
            <p:ph type="title"/>
          </p:nvPr>
        </p:nvSpPr>
        <p:spPr/>
        <p:txBody>
          <a:bodyPr/>
          <a:lstStyle/>
          <a:p>
            <a:r>
              <a:rPr lang="en-US"/>
              <a:t>Shelter-in-place</a:t>
            </a:r>
          </a:p>
        </p:txBody>
      </p:sp>
      <p:sp>
        <p:nvSpPr>
          <p:cNvPr id="4" name="Footer Placeholder 3">
            <a:extLst>
              <a:ext uri="{FF2B5EF4-FFF2-40B4-BE49-F238E27FC236}">
                <a16:creationId xmlns:a16="http://schemas.microsoft.com/office/drawing/2014/main" id="{8DAD6C31-AAFE-4D70-81C4-34FBA4D5F098}"/>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B79F5E1C-0A7A-4C26-80AB-A4AD3240984A}"/>
              </a:ext>
            </a:extLst>
          </p:cNvPr>
          <p:cNvSpPr>
            <a:spLocks noGrp="1"/>
          </p:cNvSpPr>
          <p:nvPr>
            <p:ph type="sldNum" sz="quarter" idx="4"/>
          </p:nvPr>
        </p:nvSpPr>
        <p:spPr/>
        <p:txBody>
          <a:bodyPr/>
          <a:lstStyle/>
          <a:p>
            <a:fld id="{489F9553-C816-6842-8939-EE75ECF7EB2B}" type="slidenum">
              <a:rPr lang="en-US" smtClean="0"/>
              <a:pPr/>
              <a:t>34</a:t>
            </a:fld>
            <a:endParaRPr lang="en-US"/>
          </a:p>
        </p:txBody>
      </p:sp>
    </p:spTree>
    <p:extLst>
      <p:ext uri="{BB962C8B-B14F-4D97-AF65-F5344CB8AC3E}">
        <p14:creationId xmlns:p14="http://schemas.microsoft.com/office/powerpoint/2010/main" val="256403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FD60B-593D-4495-9B58-531A09919FAD}"/>
              </a:ext>
            </a:extLst>
          </p:cNvPr>
          <p:cNvSpPr>
            <a:spLocks noGrp="1"/>
          </p:cNvSpPr>
          <p:nvPr>
            <p:ph sz="quarter" idx="12"/>
          </p:nvPr>
        </p:nvSpPr>
        <p:spPr/>
        <p:txBody>
          <a:bodyPr>
            <a:normAutofit fontScale="92500" lnSpcReduction="20000"/>
          </a:bodyPr>
          <a:lstStyle/>
          <a:p>
            <a:r>
              <a:rPr lang="en-US"/>
              <a:t>Depending on the threat, staff may need to stay in place or initiate evacuation out of the affected area.  </a:t>
            </a:r>
          </a:p>
          <a:p>
            <a:pPr lvl="1"/>
            <a:r>
              <a:rPr lang="en-US"/>
              <a:t>Hospital staff facing imminent danger from outside sources should stay in place. </a:t>
            </a:r>
          </a:p>
          <a:p>
            <a:pPr lvl="1"/>
            <a:r>
              <a:rPr lang="en-US"/>
              <a:t>Hospital staff facing imminent danger from smoke, fire or infrastructure damage, should move out of the immediate area.</a:t>
            </a:r>
          </a:p>
          <a:p>
            <a:r>
              <a:rPr lang="en-US"/>
              <a:t>In both instances, staff need to report the emergency immediately. Inform area leadership of the event requiring sheltering in place or evacuation and activate the incident command alert (ICA).</a:t>
            </a:r>
          </a:p>
          <a:p>
            <a:endParaRPr lang="en-US"/>
          </a:p>
        </p:txBody>
      </p:sp>
      <p:sp>
        <p:nvSpPr>
          <p:cNvPr id="3" name="Title 2">
            <a:extLst>
              <a:ext uri="{FF2B5EF4-FFF2-40B4-BE49-F238E27FC236}">
                <a16:creationId xmlns:a16="http://schemas.microsoft.com/office/drawing/2014/main" id="{85E6A5DC-E460-43BB-B004-6CD1B555257E}"/>
              </a:ext>
            </a:extLst>
          </p:cNvPr>
          <p:cNvSpPr>
            <a:spLocks noGrp="1"/>
          </p:cNvSpPr>
          <p:nvPr>
            <p:ph type="title"/>
          </p:nvPr>
        </p:nvSpPr>
        <p:spPr/>
        <p:txBody>
          <a:bodyPr/>
          <a:lstStyle/>
          <a:p>
            <a:r>
              <a:rPr lang="en-US"/>
              <a:t>Staff Response and Notification</a:t>
            </a:r>
          </a:p>
        </p:txBody>
      </p:sp>
      <p:sp>
        <p:nvSpPr>
          <p:cNvPr id="4" name="Footer Placeholder 3">
            <a:extLst>
              <a:ext uri="{FF2B5EF4-FFF2-40B4-BE49-F238E27FC236}">
                <a16:creationId xmlns:a16="http://schemas.microsoft.com/office/drawing/2014/main" id="{4E53B51C-BE1A-4CC4-99CD-518DD69CAC5A}"/>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C4CD0D70-5056-4D09-9581-4FE38D795B06}"/>
              </a:ext>
            </a:extLst>
          </p:cNvPr>
          <p:cNvSpPr>
            <a:spLocks noGrp="1"/>
          </p:cNvSpPr>
          <p:nvPr>
            <p:ph type="sldNum" sz="quarter" idx="4"/>
          </p:nvPr>
        </p:nvSpPr>
        <p:spPr/>
        <p:txBody>
          <a:bodyPr/>
          <a:lstStyle/>
          <a:p>
            <a:fld id="{489F9553-C816-6842-8939-EE75ECF7EB2B}" type="slidenum">
              <a:rPr lang="en-US" smtClean="0"/>
              <a:pPr/>
              <a:t>35</a:t>
            </a:fld>
            <a:endParaRPr lang="en-US"/>
          </a:p>
        </p:txBody>
      </p:sp>
    </p:spTree>
    <p:extLst>
      <p:ext uri="{BB962C8B-B14F-4D97-AF65-F5344CB8AC3E}">
        <p14:creationId xmlns:p14="http://schemas.microsoft.com/office/powerpoint/2010/main" val="2173330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69E54-B4A5-476A-A256-40E981B3CFE0}"/>
              </a:ext>
            </a:extLst>
          </p:cNvPr>
          <p:cNvSpPr>
            <a:spLocks noGrp="1"/>
          </p:cNvSpPr>
          <p:nvPr>
            <p:ph sz="quarter" idx="12"/>
          </p:nvPr>
        </p:nvSpPr>
        <p:spPr/>
        <p:txBody>
          <a:bodyPr>
            <a:normAutofit fontScale="77500" lnSpcReduction="20000"/>
          </a:bodyPr>
          <a:lstStyle/>
          <a:p>
            <a:r>
              <a:rPr lang="en-US"/>
              <a:t>In the event of an emergency/disaster or evacuation, the method for sharing and/or releasing location information and medical documentation for patients under the hospital’s care are consistent with requirements of law or regulation. </a:t>
            </a:r>
          </a:p>
          <a:p>
            <a:r>
              <a:rPr lang="en-US"/>
              <a:t>Policy links below address disclosure of protected health information to the following individuals or entities: </a:t>
            </a:r>
          </a:p>
          <a:p>
            <a:pPr lvl="1"/>
            <a:r>
              <a:rPr lang="en-US">
                <a:effectLst/>
                <a:latin typeface="Calibri" panose="020F0502020204030204" pitchFamily="34" charset="0"/>
                <a:ea typeface="Times New Roman" panose="02020603050405020304" pitchFamily="18" charset="0"/>
                <a:cs typeface="Segoe UI" panose="020B0502040204020203" pitchFamily="34" charset="0"/>
              </a:rPr>
              <a:t>Patient’s family, representative, or others involved in the care of the patient</a:t>
            </a:r>
            <a:endParaRPr lang="en-US" sz="3600">
              <a:latin typeface="Times New Roman" panose="02020603050405020304" pitchFamily="18" charset="0"/>
              <a:ea typeface="Times New Roman" panose="02020603050405020304" pitchFamily="18" charset="0"/>
            </a:endParaRPr>
          </a:p>
          <a:p>
            <a:pPr lvl="1"/>
            <a:r>
              <a:rPr lang="en-US" sz="2400">
                <a:effectLst/>
                <a:latin typeface="Calibri" panose="020F0502020204030204" pitchFamily="34" charset="0"/>
                <a:ea typeface="Times New Roman" panose="02020603050405020304" pitchFamily="18" charset="0"/>
                <a:cs typeface="Segoe UI" panose="020B0502040204020203" pitchFamily="34" charset="0"/>
              </a:rPr>
              <a:t>Disaster relief organizations and relevant authorities</a:t>
            </a:r>
            <a:endParaRPr lang="en-US" sz="3600">
              <a:latin typeface="Times New Roman" panose="02020603050405020304" pitchFamily="18" charset="0"/>
              <a:ea typeface="Times New Roman" panose="02020603050405020304" pitchFamily="18" charset="0"/>
            </a:endParaRPr>
          </a:p>
          <a:p>
            <a:pPr lvl="1"/>
            <a:r>
              <a:rPr lang="en-US" sz="2400">
                <a:effectLst/>
                <a:latin typeface="Calibri" panose="020F0502020204030204" pitchFamily="34" charset="0"/>
                <a:ea typeface="Times New Roman" panose="02020603050405020304" pitchFamily="18" charset="0"/>
                <a:cs typeface="Segoe UI" panose="020B0502040204020203" pitchFamily="34" charset="0"/>
              </a:rPr>
              <a:t>Other health care providers</a:t>
            </a:r>
            <a:endParaRPr lang="en-US"/>
          </a:p>
          <a:p>
            <a:pPr marL="0" marR="0" indent="0">
              <a:spcBef>
                <a:spcPts val="0"/>
              </a:spcBef>
              <a:spcAft>
                <a:spcPts val="600"/>
              </a:spcAft>
              <a:buNone/>
            </a:pPr>
            <a:r>
              <a:rPr lang="en-US" sz="2400" u="sng">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2"/>
              </a:rPr>
              <a:t>ICP.3 Use and Disclosure of Protected Health Information</a:t>
            </a:r>
            <a:endParaRPr lang="en-US" sz="36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400" u="sng">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3"/>
              </a:rPr>
              <a:t>ICP.11 Individual Rights Regarding Restrictions and Confidential Communications </a:t>
            </a:r>
            <a:endParaRPr lang="en-US" sz="36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400" u="sng">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4"/>
              </a:rPr>
              <a:t>ICP.16 Verification of Individuals Requesting Access or Disclosure of PHI </a:t>
            </a:r>
            <a:r>
              <a:rPr lang="en-US" sz="2400">
                <a:effectLst/>
                <a:latin typeface="Calibri" panose="020F0502020204030204" pitchFamily="34" charset="0"/>
                <a:ea typeface="Times New Roman" panose="02020603050405020304" pitchFamily="18" charset="0"/>
                <a:cs typeface="Segoe UI" panose="020B0502040204020203" pitchFamily="34" charset="0"/>
              </a:rPr>
              <a:t> </a:t>
            </a:r>
            <a:endParaRPr lang="en-US" sz="3600">
              <a:effectLst/>
              <a:latin typeface="Times New Roman" panose="02020603050405020304" pitchFamily="18" charset="0"/>
              <a:ea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F9CA80D8-ECA8-4F05-8433-500EBBD0672C}"/>
              </a:ext>
            </a:extLst>
          </p:cNvPr>
          <p:cNvSpPr>
            <a:spLocks noGrp="1"/>
          </p:cNvSpPr>
          <p:nvPr>
            <p:ph type="title"/>
          </p:nvPr>
        </p:nvSpPr>
        <p:spPr/>
        <p:txBody>
          <a:bodyPr/>
          <a:lstStyle/>
          <a:p>
            <a:r>
              <a:rPr lang="en-US"/>
              <a:t>Patient &amp; Protected Health Information</a:t>
            </a:r>
          </a:p>
        </p:txBody>
      </p:sp>
      <p:sp>
        <p:nvSpPr>
          <p:cNvPr id="4" name="Footer Placeholder 3">
            <a:extLst>
              <a:ext uri="{FF2B5EF4-FFF2-40B4-BE49-F238E27FC236}">
                <a16:creationId xmlns:a16="http://schemas.microsoft.com/office/drawing/2014/main" id="{142EFB4B-D22B-45ED-AADD-2142C338B7E6}"/>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6486FB4-6FFF-4EC9-A07E-01340C3A2961}"/>
              </a:ext>
            </a:extLst>
          </p:cNvPr>
          <p:cNvSpPr>
            <a:spLocks noGrp="1"/>
          </p:cNvSpPr>
          <p:nvPr>
            <p:ph type="sldNum" sz="quarter" idx="4"/>
          </p:nvPr>
        </p:nvSpPr>
        <p:spPr/>
        <p:txBody>
          <a:bodyPr/>
          <a:lstStyle/>
          <a:p>
            <a:fld id="{489F9553-C816-6842-8939-EE75ECF7EB2B}" type="slidenum">
              <a:rPr lang="en-US" smtClean="0"/>
              <a:pPr/>
              <a:t>36</a:t>
            </a:fld>
            <a:endParaRPr lang="en-US"/>
          </a:p>
        </p:txBody>
      </p:sp>
    </p:spTree>
    <p:extLst>
      <p:ext uri="{BB962C8B-B14F-4D97-AF65-F5344CB8AC3E}">
        <p14:creationId xmlns:p14="http://schemas.microsoft.com/office/powerpoint/2010/main" val="86415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BD0B-BAA5-476A-9E37-05E86F5887A9}"/>
              </a:ext>
            </a:extLst>
          </p:cNvPr>
          <p:cNvSpPr>
            <a:spLocks noGrp="1"/>
          </p:cNvSpPr>
          <p:nvPr>
            <p:ph type="title"/>
          </p:nvPr>
        </p:nvSpPr>
        <p:spPr/>
        <p:txBody>
          <a:bodyPr/>
          <a:lstStyle/>
          <a:p>
            <a:r>
              <a:rPr lang="en-US" dirty="0"/>
              <a:t>Evacuation Equipment</a:t>
            </a:r>
          </a:p>
        </p:txBody>
      </p:sp>
      <p:sp>
        <p:nvSpPr>
          <p:cNvPr id="3" name="Footer Placeholder 2">
            <a:extLst>
              <a:ext uri="{FF2B5EF4-FFF2-40B4-BE49-F238E27FC236}">
                <a16:creationId xmlns:a16="http://schemas.microsoft.com/office/drawing/2014/main" id="{1C40DB7F-9DAA-468C-B72D-BCBC24C4BB49}"/>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288C477E-0439-4A07-B360-1345AF5D9BBD}"/>
              </a:ext>
            </a:extLst>
          </p:cNvPr>
          <p:cNvSpPr>
            <a:spLocks noGrp="1"/>
          </p:cNvSpPr>
          <p:nvPr>
            <p:ph type="sldNum" sz="quarter" idx="4"/>
          </p:nvPr>
        </p:nvSpPr>
        <p:spPr/>
        <p:txBody>
          <a:bodyPr/>
          <a:lstStyle/>
          <a:p>
            <a:fld id="{489F9553-C816-6842-8939-EE75ECF7EB2B}" type="slidenum">
              <a:rPr lang="en-US" smtClean="0"/>
              <a:pPr/>
              <a:t>37</a:t>
            </a:fld>
            <a:endParaRPr lang="en-US" dirty="0"/>
          </a:p>
        </p:txBody>
      </p:sp>
    </p:spTree>
    <p:extLst>
      <p:ext uri="{BB962C8B-B14F-4D97-AF65-F5344CB8AC3E}">
        <p14:creationId xmlns:p14="http://schemas.microsoft.com/office/powerpoint/2010/main" val="249881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a:xfrm>
            <a:off x="1572816" y="157163"/>
            <a:ext cx="6112669" cy="857250"/>
          </a:xfrm>
        </p:spPr>
        <p:txBody>
          <a:bodyPr/>
          <a:lstStyle/>
          <a:p>
            <a:pPr eaLnBrk="1" hangingPunct="1"/>
            <a:r>
              <a:rPr lang="en-US" altLang="en-US" sz="3000" b="1" i="1">
                <a:solidFill>
                  <a:srgbClr val="FF0000"/>
                </a:solidFill>
              </a:rPr>
              <a:t>SJMHS: AlbacMat Rescue Mat </a:t>
            </a:r>
            <a:r>
              <a:rPr lang="en-US" altLang="en-US" sz="3000" b="1">
                <a:solidFill>
                  <a:schemeClr val="tx1"/>
                </a:solidFill>
              </a:rPr>
              <a:t>Training Module</a:t>
            </a:r>
          </a:p>
        </p:txBody>
      </p:sp>
      <p:sp>
        <p:nvSpPr>
          <p:cNvPr id="3075" name="Rectangle 3"/>
          <p:cNvSpPr>
            <a:spLocks noGrp="1" noChangeArrowheads="1"/>
          </p:cNvSpPr>
          <p:nvPr>
            <p:ph type="body" idx="1"/>
            <p:custDataLst>
              <p:tags r:id="rId2"/>
            </p:custDataLst>
          </p:nvPr>
        </p:nvSpPr>
        <p:spPr>
          <a:xfrm>
            <a:off x="1714500" y="1143000"/>
            <a:ext cx="5829300" cy="3371850"/>
          </a:xfrm>
        </p:spPr>
        <p:txBody>
          <a:bodyPr>
            <a:normAutofit fontScale="92500" lnSpcReduction="20000"/>
          </a:bodyPr>
          <a:lstStyle/>
          <a:p>
            <a:pPr algn="ctr" eaLnBrk="1" hangingPunct="1">
              <a:lnSpc>
                <a:spcPct val="90000"/>
              </a:lnSpc>
              <a:buFontTx/>
              <a:buNone/>
              <a:defRPr/>
            </a:pPr>
            <a:r>
              <a:rPr lang="en-US" altLang="en-US" b="1" dirty="0"/>
              <a:t> </a:t>
            </a:r>
            <a:r>
              <a:rPr lang="en-US" altLang="en-US" sz="900" b="1" i="1" dirty="0"/>
              <a:t> </a:t>
            </a:r>
          </a:p>
          <a:p>
            <a:pPr algn="ctr" eaLnBrk="1" hangingPunct="1">
              <a:lnSpc>
                <a:spcPct val="90000"/>
              </a:lnSpc>
              <a:buFontTx/>
              <a:buNone/>
              <a:defRPr/>
            </a:pPr>
            <a:endParaRPr lang="en-US" altLang="en-US" sz="900" b="1" i="1" dirty="0"/>
          </a:p>
          <a:p>
            <a:pPr algn="ctr" eaLnBrk="1" hangingPunct="1">
              <a:lnSpc>
                <a:spcPct val="90000"/>
              </a:lnSpc>
              <a:buFontTx/>
              <a:buNone/>
              <a:defRPr/>
            </a:pPr>
            <a:endParaRPr lang="en-US" altLang="en-US" sz="900" b="1" i="1" dirty="0"/>
          </a:p>
          <a:p>
            <a:pPr algn="ctr" eaLnBrk="1" hangingPunct="1">
              <a:lnSpc>
                <a:spcPct val="90000"/>
              </a:lnSpc>
              <a:buFontTx/>
              <a:buNone/>
              <a:defRPr/>
            </a:pPr>
            <a:endParaRPr lang="en-US" altLang="en-US" b="1" i="1" dirty="0"/>
          </a:p>
          <a:p>
            <a:pPr algn="ctr" eaLnBrk="1" hangingPunct="1">
              <a:lnSpc>
                <a:spcPct val="90000"/>
              </a:lnSpc>
              <a:buFontTx/>
              <a:buNone/>
              <a:defRPr/>
            </a:pPr>
            <a:endParaRPr lang="en-US" altLang="en-US" sz="2100" b="1" i="1" dirty="0"/>
          </a:p>
          <a:p>
            <a:pPr algn="ctr" eaLnBrk="1" hangingPunct="1">
              <a:lnSpc>
                <a:spcPct val="90000"/>
              </a:lnSpc>
              <a:buFontTx/>
              <a:buNone/>
              <a:defRPr/>
            </a:pPr>
            <a:endParaRPr lang="en-US" altLang="en-US" sz="2100" b="1" dirty="0"/>
          </a:p>
          <a:p>
            <a:pPr algn="ctr" eaLnBrk="1" hangingPunct="1">
              <a:lnSpc>
                <a:spcPct val="90000"/>
              </a:lnSpc>
              <a:buFontTx/>
              <a:buNone/>
              <a:defRPr/>
            </a:pPr>
            <a:r>
              <a:rPr lang="en-US" altLang="en-US" sz="1800" b="1" dirty="0"/>
              <a:t>Evacuation Device for Non-Ambulatory Patients</a:t>
            </a:r>
          </a:p>
          <a:p>
            <a:pPr algn="ctr" eaLnBrk="1" hangingPunct="1">
              <a:lnSpc>
                <a:spcPct val="90000"/>
              </a:lnSpc>
              <a:buFontTx/>
              <a:buNone/>
              <a:defRPr/>
            </a:pPr>
            <a:r>
              <a:rPr lang="en-US" altLang="en-US" sz="1800" b="1" dirty="0"/>
              <a:t>Requiring Vertical Evacuation</a:t>
            </a:r>
          </a:p>
          <a:p>
            <a:pPr algn="ctr" eaLnBrk="1" hangingPunct="1">
              <a:lnSpc>
                <a:spcPct val="90000"/>
              </a:lnSpc>
              <a:buFontTx/>
              <a:buNone/>
              <a:defRPr/>
            </a:pPr>
            <a:endParaRPr lang="en-US" sz="1800" b="1" i="1" dirty="0">
              <a:solidFill>
                <a:srgbClr val="0000CC"/>
              </a:solidFill>
              <a:latin typeface="Bradley Hand ITC" panose="03070402050302030203" pitchFamily="66" charset="0"/>
            </a:endParaRPr>
          </a:p>
          <a:p>
            <a:pPr eaLnBrk="1" hangingPunct="1">
              <a:lnSpc>
                <a:spcPct val="90000"/>
              </a:lnSpc>
              <a:buFontTx/>
              <a:buNone/>
              <a:defRPr/>
            </a:pPr>
            <a:r>
              <a:rPr lang="en-US" sz="1350" dirty="0"/>
              <a:t>At the conclusion of this module, you will be able to: </a:t>
            </a:r>
          </a:p>
          <a:p>
            <a:pPr marL="342900" indent="-342900">
              <a:lnSpc>
                <a:spcPct val="90000"/>
              </a:lnSpc>
              <a:buFontTx/>
              <a:buAutoNum type="arabicPeriod"/>
              <a:defRPr/>
            </a:pPr>
            <a:r>
              <a:rPr lang="en-US" sz="1350" dirty="0"/>
              <a:t>Verbalize when to use the AlbacMat vertical evacuation mat</a:t>
            </a:r>
          </a:p>
          <a:p>
            <a:pPr marL="342900" indent="-342900">
              <a:lnSpc>
                <a:spcPct val="90000"/>
              </a:lnSpc>
              <a:buFontTx/>
              <a:buAutoNum type="arabicPeriod"/>
              <a:defRPr/>
            </a:pPr>
            <a:r>
              <a:rPr lang="en-US" sz="1350" dirty="0"/>
              <a:t>Demonstrate how to employ the mat</a:t>
            </a:r>
          </a:p>
          <a:p>
            <a:pPr marL="342900" indent="-342900">
              <a:lnSpc>
                <a:spcPct val="90000"/>
              </a:lnSpc>
              <a:buFontTx/>
              <a:buAutoNum type="arabicPeriod"/>
              <a:defRPr/>
            </a:pPr>
            <a:r>
              <a:rPr lang="en-US" sz="1350" dirty="0"/>
              <a:t>How to clean the mat after use</a:t>
            </a:r>
          </a:p>
          <a:p>
            <a:pPr algn="ctr" eaLnBrk="1" hangingPunct="1">
              <a:lnSpc>
                <a:spcPct val="90000"/>
              </a:lnSpc>
              <a:buFontTx/>
              <a:buNone/>
              <a:defRPr/>
            </a:pPr>
            <a:endParaRPr lang="en-US" altLang="en-US" sz="600" b="1" dirty="0"/>
          </a:p>
        </p:txBody>
      </p:sp>
      <p:sp>
        <p:nvSpPr>
          <p:cNvPr id="3076" name="Rectangle 5"/>
          <p:cNvSpPr>
            <a:spLocks noChangeArrowheads="1"/>
          </p:cNvSpPr>
          <p:nvPr>
            <p:custDataLst>
              <p:tags r:id="rId3"/>
            </p:custDataLst>
          </p:nvPr>
        </p:nvSpPr>
        <p:spPr bwMode="auto">
          <a:xfrm>
            <a:off x="3114675" y="1971675"/>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p>
        </p:txBody>
      </p:sp>
      <p:pic>
        <p:nvPicPr>
          <p:cNvPr id="3077" name="Picture 1"/>
          <p:cNvPicPr>
            <a:picLocks noChangeAspect="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500438" y="1285875"/>
            <a:ext cx="2257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1714500" y="0"/>
            <a:ext cx="5829300" cy="857250"/>
          </a:xfrm>
        </p:spPr>
        <p:txBody>
          <a:bodyPr/>
          <a:lstStyle/>
          <a:p>
            <a:pPr eaLnBrk="1" hangingPunct="1">
              <a:defRPr/>
            </a:pPr>
            <a:r>
              <a:rPr lang="en-US" b="1" i="1" u="sng" dirty="0">
                <a:solidFill>
                  <a:srgbClr val="FF0000"/>
                </a:solidFill>
                <a:effectLst>
                  <a:outerShdw blurRad="38100" dist="38100" dir="2700000" algn="tl">
                    <a:srgbClr val="C0C0C0"/>
                  </a:outerShdw>
                </a:effectLst>
              </a:rPr>
              <a:t>AlbacMat</a:t>
            </a:r>
          </a:p>
        </p:txBody>
      </p:sp>
      <p:sp>
        <p:nvSpPr>
          <p:cNvPr id="4099" name="Rectangle 3"/>
          <p:cNvSpPr>
            <a:spLocks noGrp="1" noChangeArrowheads="1"/>
          </p:cNvSpPr>
          <p:nvPr>
            <p:ph type="body" idx="1"/>
            <p:custDataLst>
              <p:tags r:id="rId2"/>
            </p:custDataLst>
          </p:nvPr>
        </p:nvSpPr>
        <p:spPr>
          <a:xfrm>
            <a:off x="1257300" y="807849"/>
            <a:ext cx="6515100" cy="3886200"/>
          </a:xfrm>
        </p:spPr>
        <p:txBody>
          <a:bodyPr/>
          <a:lstStyle/>
          <a:p>
            <a:pPr eaLnBrk="1" hangingPunct="1">
              <a:lnSpc>
                <a:spcPct val="90000"/>
              </a:lnSpc>
              <a:buFontTx/>
              <a:buNone/>
            </a:pPr>
            <a:r>
              <a:rPr lang="en-US" altLang="en-US" sz="1500" b="1" dirty="0">
                <a:cs typeface="Times New Roman" panose="02020603050405020304" pitchFamily="18" charset="0"/>
              </a:rPr>
              <a:t>	</a:t>
            </a:r>
            <a:r>
              <a:rPr lang="en-US" altLang="en-US" sz="1650" dirty="0">
                <a:cs typeface="Times New Roman" panose="02020603050405020304" pitchFamily="18" charset="0"/>
              </a:rPr>
              <a:t>In an emergency situation, unit leadership in collaboration with Incident Command when appropriate, will assess risk to patient safety and activate the appropriate level of evacuation for the situation when an immediate threat is apparent.  </a:t>
            </a:r>
          </a:p>
          <a:p>
            <a:pPr eaLnBrk="1" hangingPunct="1">
              <a:lnSpc>
                <a:spcPct val="90000"/>
              </a:lnSpc>
              <a:buFontTx/>
              <a:buNone/>
            </a:pPr>
            <a:endParaRPr lang="en-US" altLang="en-US" sz="600" dirty="0">
              <a:cs typeface="Times New Roman" panose="02020603050405020304" pitchFamily="18" charset="0"/>
            </a:endParaRPr>
          </a:p>
          <a:p>
            <a:pPr eaLnBrk="1" hangingPunct="1">
              <a:lnSpc>
                <a:spcPct val="90000"/>
              </a:lnSpc>
              <a:buFontTx/>
              <a:buNone/>
            </a:pPr>
            <a:r>
              <a:rPr lang="en-US" altLang="en-US" sz="1650" dirty="0">
                <a:cs typeface="Times New Roman" panose="02020603050405020304" pitchFamily="18" charset="0"/>
              </a:rPr>
              <a:t>	If a threat cannot be contained, </a:t>
            </a:r>
            <a:r>
              <a:rPr lang="en-US" altLang="en-US" sz="1650" i="1" dirty="0">
                <a:cs typeface="Times New Roman" panose="02020603050405020304" pitchFamily="18" charset="0"/>
              </a:rPr>
              <a:t>horizontal</a:t>
            </a:r>
            <a:r>
              <a:rPr lang="en-US" altLang="en-US" sz="1650" dirty="0">
                <a:cs typeface="Times New Roman" panose="02020603050405020304" pitchFamily="18" charset="0"/>
              </a:rPr>
              <a:t> evacuation is the first stage of evacuation.  This may require movement of some patients beyond hallway fire doors within the unit or movement of patients to the ‘sister unit’ on the same level when available.  If it is determined that a </a:t>
            </a:r>
            <a:r>
              <a:rPr lang="en-US" altLang="en-US" sz="1650" i="1" dirty="0">
                <a:cs typeface="Times New Roman" panose="02020603050405020304" pitchFamily="18" charset="0"/>
              </a:rPr>
              <a:t>vertical </a:t>
            </a:r>
            <a:r>
              <a:rPr lang="en-US" altLang="en-US" sz="1650" dirty="0">
                <a:cs typeface="Times New Roman" panose="02020603050405020304" pitchFamily="18" charset="0"/>
              </a:rPr>
              <a:t>evacuation is necessary, evacuation of non-ambulatory patients down stairways will be required.</a:t>
            </a:r>
          </a:p>
          <a:p>
            <a:pPr eaLnBrk="1" hangingPunct="1">
              <a:lnSpc>
                <a:spcPct val="90000"/>
              </a:lnSpc>
              <a:buFontTx/>
              <a:buNone/>
            </a:pPr>
            <a:r>
              <a:rPr lang="en-US" altLang="en-US" sz="600" dirty="0">
                <a:cs typeface="Times New Roman" panose="02020603050405020304" pitchFamily="18" charset="0"/>
              </a:rPr>
              <a:t>	</a:t>
            </a:r>
          </a:p>
          <a:p>
            <a:pPr eaLnBrk="1" hangingPunct="1">
              <a:lnSpc>
                <a:spcPct val="90000"/>
              </a:lnSpc>
              <a:buFontTx/>
              <a:buNone/>
            </a:pPr>
            <a:r>
              <a:rPr lang="en-US" altLang="en-US" sz="1650" dirty="0">
                <a:cs typeface="Times New Roman" panose="02020603050405020304" pitchFamily="18" charset="0"/>
              </a:rPr>
              <a:t>	The </a:t>
            </a:r>
            <a:r>
              <a:rPr lang="en-US" altLang="en-US" sz="1650" i="1" dirty="0">
                <a:solidFill>
                  <a:srgbClr val="FF0000"/>
                </a:solidFill>
                <a:cs typeface="Times New Roman" panose="02020603050405020304" pitchFamily="18" charset="0"/>
              </a:rPr>
              <a:t>AlbacMat </a:t>
            </a:r>
            <a:r>
              <a:rPr lang="en-US" altLang="en-US" sz="1650" dirty="0">
                <a:cs typeface="Times New Roman" panose="02020603050405020304" pitchFamily="18" charset="0"/>
              </a:rPr>
              <a:t>rescue mat is designed specifically for transporting the non-ambulatory patient during a </a:t>
            </a:r>
            <a:r>
              <a:rPr lang="en-US" altLang="en-US" sz="1650" i="1" dirty="0">
                <a:cs typeface="Times New Roman" panose="02020603050405020304" pitchFamily="18" charset="0"/>
              </a:rPr>
              <a:t>vertical</a:t>
            </a:r>
            <a:r>
              <a:rPr lang="en-US" altLang="en-US" sz="1650" dirty="0">
                <a:cs typeface="Times New Roman" panose="02020603050405020304" pitchFamily="18" charset="0"/>
              </a:rPr>
              <a:t> evacuation. </a:t>
            </a:r>
          </a:p>
          <a:p>
            <a:pPr eaLnBrk="1" hangingPunct="1">
              <a:lnSpc>
                <a:spcPct val="90000"/>
              </a:lnSpc>
              <a:buFontTx/>
              <a:buNone/>
            </a:pPr>
            <a:endParaRPr lang="en-US" altLang="en-US" sz="1350" b="1" dirty="0">
              <a:cs typeface="Times New Roman" panose="02020603050405020304" pitchFamily="18" charset="0"/>
            </a:endParaRPr>
          </a:p>
        </p:txBody>
      </p:sp>
      <p:pic>
        <p:nvPicPr>
          <p:cNvPr id="410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4" y="3860992"/>
            <a:ext cx="2000251" cy="112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87F1C-EE31-48DD-BB0E-6A0E364383A0}"/>
              </a:ext>
            </a:extLst>
          </p:cNvPr>
          <p:cNvSpPr>
            <a:spLocks noGrp="1"/>
          </p:cNvSpPr>
          <p:nvPr>
            <p:ph sz="quarter" idx="12"/>
          </p:nvPr>
        </p:nvSpPr>
        <p:spPr>
          <a:xfrm>
            <a:off x="393408" y="770989"/>
            <a:ext cx="8586676" cy="3601521"/>
          </a:xfrm>
        </p:spPr>
        <p:txBody>
          <a:bodyPr>
            <a:normAutofit/>
          </a:bodyPr>
          <a:lstStyle/>
          <a:p>
            <a:endParaRPr lang="en-US" sz="3600"/>
          </a:p>
          <a:p>
            <a:r>
              <a:rPr lang="en-US" sz="3600" i="1"/>
              <a:t>We, Trinity-Health, serve together in the spirit of the gospel as a compassionate and transforming healing presence within our community.</a:t>
            </a:r>
          </a:p>
        </p:txBody>
      </p:sp>
      <p:sp>
        <p:nvSpPr>
          <p:cNvPr id="4" name="Footer Placeholder 3">
            <a:extLst>
              <a:ext uri="{FF2B5EF4-FFF2-40B4-BE49-F238E27FC236}">
                <a16:creationId xmlns:a16="http://schemas.microsoft.com/office/drawing/2014/main" id="{75F1C70A-59D6-4F7E-B433-FA2ED2525247}"/>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070D7E8-7464-450A-B3D6-BFAEAE147E44}"/>
              </a:ext>
            </a:extLst>
          </p:cNvPr>
          <p:cNvSpPr>
            <a:spLocks noGrp="1"/>
          </p:cNvSpPr>
          <p:nvPr>
            <p:ph type="sldNum" sz="quarter" idx="4"/>
          </p:nvPr>
        </p:nvSpPr>
        <p:spPr/>
        <p:txBody>
          <a:bodyPr/>
          <a:lstStyle/>
          <a:p>
            <a:fld id="{489F9553-C816-6842-8939-EE75ECF7EB2B}" type="slidenum">
              <a:rPr lang="en-US" smtClean="0"/>
              <a:pPr/>
              <a:t>4</a:t>
            </a:fld>
            <a:endParaRPr lang="en-US"/>
          </a:p>
        </p:txBody>
      </p:sp>
      <p:sp>
        <p:nvSpPr>
          <p:cNvPr id="7" name="Title 6">
            <a:extLst>
              <a:ext uri="{FF2B5EF4-FFF2-40B4-BE49-F238E27FC236}">
                <a16:creationId xmlns:a16="http://schemas.microsoft.com/office/drawing/2014/main" id="{DB91F712-9878-1B94-AE6F-C4311FB3D2F5}"/>
              </a:ext>
            </a:extLst>
          </p:cNvPr>
          <p:cNvSpPr>
            <a:spLocks noGrp="1"/>
          </p:cNvSpPr>
          <p:nvPr>
            <p:ph type="title"/>
          </p:nvPr>
        </p:nvSpPr>
        <p:spPr/>
        <p:txBody>
          <a:bodyPr/>
          <a:lstStyle/>
          <a:p>
            <a:pPr algn="ctr"/>
            <a:r>
              <a:rPr lang="en-US"/>
              <a:t>Trinity-Health Mission Statement</a:t>
            </a:r>
          </a:p>
        </p:txBody>
      </p:sp>
    </p:spTree>
    <p:extLst>
      <p:ext uri="{BB962C8B-B14F-4D97-AF65-F5344CB8AC3E}">
        <p14:creationId xmlns:p14="http://schemas.microsoft.com/office/powerpoint/2010/main" val="3202942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custDataLst>
              <p:tags r:id="rId1"/>
            </p:custDataLst>
          </p:nvPr>
        </p:nvSpPr>
        <p:spPr>
          <a:xfrm>
            <a:off x="285750" y="105554"/>
            <a:ext cx="5829300" cy="857250"/>
          </a:xfrm>
        </p:spPr>
        <p:txBody>
          <a:bodyPr/>
          <a:lstStyle/>
          <a:p>
            <a:r>
              <a:rPr lang="en-US" altLang="en-US" b="1">
                <a:solidFill>
                  <a:srgbClr val="FF0000"/>
                </a:solidFill>
              </a:rPr>
              <a:t>AlbacMat Features</a:t>
            </a:r>
          </a:p>
        </p:txBody>
      </p:sp>
      <p:sp>
        <p:nvSpPr>
          <p:cNvPr id="3" name="Content Placeholder 2"/>
          <p:cNvSpPr>
            <a:spLocks noGrp="1"/>
          </p:cNvSpPr>
          <p:nvPr>
            <p:ph idx="1"/>
            <p:custDataLst>
              <p:tags r:id="rId2"/>
            </p:custDataLst>
          </p:nvPr>
        </p:nvSpPr>
        <p:spPr>
          <a:xfrm>
            <a:off x="1238578" y="1029352"/>
            <a:ext cx="6643199" cy="4286250"/>
          </a:xfrm>
        </p:spPr>
        <p:txBody>
          <a:bodyPr>
            <a:normAutofit lnSpcReduction="10000"/>
          </a:bodyPr>
          <a:lstStyle/>
          <a:p>
            <a:pPr marL="0" indent="0">
              <a:lnSpc>
                <a:spcPct val="90000"/>
              </a:lnSpc>
              <a:buNone/>
              <a:defRPr/>
            </a:pPr>
            <a:r>
              <a:rPr lang="en-US" altLang="en-US" sz="1650" b="1"/>
              <a:t>Flexible stretcher that includes:</a:t>
            </a:r>
          </a:p>
          <a:p>
            <a:pPr marL="604838" lvl="1" indent="-261938">
              <a:lnSpc>
                <a:spcPct val="90000"/>
              </a:lnSpc>
              <a:defRPr/>
            </a:pPr>
            <a:r>
              <a:rPr lang="en-US" altLang="en-US" sz="1500"/>
              <a:t>Polypropylene flexible base board bottom that glides smoothly over most interior and exterior surfaces, provides insulation to protect the patient and helps absorb impact from rough terrain  </a:t>
            </a:r>
          </a:p>
          <a:p>
            <a:pPr marL="639366" lvl="1" indent="-296466">
              <a:lnSpc>
                <a:spcPct val="90000"/>
              </a:lnSpc>
              <a:defRPr/>
            </a:pPr>
            <a:r>
              <a:rPr lang="en-US" altLang="en-US" sz="1500"/>
              <a:t>3 fluorescent yellow Velcro cross straps to secure the patient and provide detection in dim lighting</a:t>
            </a:r>
          </a:p>
          <a:p>
            <a:pPr marL="639366" lvl="1" indent="-296466">
              <a:lnSpc>
                <a:spcPct val="90000"/>
              </a:lnSpc>
              <a:defRPr/>
            </a:pPr>
            <a:r>
              <a:rPr lang="en-US" altLang="en-US" sz="1500"/>
              <a:t>Pulling handle at the head end and positioning handle at foot end</a:t>
            </a:r>
          </a:p>
          <a:p>
            <a:pPr marL="639366" lvl="1" indent="-296466">
              <a:lnSpc>
                <a:spcPct val="90000"/>
              </a:lnSpc>
              <a:defRPr/>
            </a:pPr>
            <a:r>
              <a:rPr lang="en-US" altLang="en-US" sz="1500"/>
              <a:t>Carry handles, 3 on each side for 6-8 person assist if required </a:t>
            </a:r>
          </a:p>
          <a:p>
            <a:pPr marL="639366" lvl="1" indent="-296466">
              <a:defRPr/>
            </a:pPr>
            <a:r>
              <a:rPr lang="en-US" altLang="en-US" sz="1500"/>
              <a:t>Foot rest pocket for comfort and security of patient within device</a:t>
            </a:r>
          </a:p>
          <a:p>
            <a:pPr>
              <a:buNone/>
              <a:defRPr/>
            </a:pPr>
            <a:endParaRPr lang="en-US" altLang="en-US" sz="600"/>
          </a:p>
          <a:p>
            <a:pPr indent="-173831">
              <a:defRPr/>
            </a:pPr>
            <a:r>
              <a:rPr lang="en-US" altLang="en-US" sz="1650"/>
              <a:t>AlbacMat is self-contained in its own storage bag weighing </a:t>
            </a:r>
            <a:r>
              <a:rPr lang="en-US" altLang="en-US" sz="1350"/>
              <a:t>(~4½ lbs.) </a:t>
            </a:r>
          </a:p>
          <a:p>
            <a:pPr indent="-173831">
              <a:lnSpc>
                <a:spcPct val="90000"/>
              </a:lnSpc>
              <a:defRPr/>
            </a:pPr>
            <a:r>
              <a:rPr lang="en-US" altLang="en-US" sz="1650"/>
              <a:t>The bag portion of the mat becomes the foot pocket when in use</a:t>
            </a:r>
          </a:p>
          <a:p>
            <a:pPr indent="-173831">
              <a:defRPr/>
            </a:pPr>
            <a:r>
              <a:rPr lang="en-US" altLang="en-US" sz="1650"/>
              <a:t>Mats accommodate 1000 lbs.  Large mats </a:t>
            </a:r>
            <a:r>
              <a:rPr lang="en-US" altLang="en-US" sz="1650" b="1" i="1"/>
              <a:t>should not </a:t>
            </a:r>
            <a:r>
              <a:rPr lang="en-US" altLang="en-US" sz="1650"/>
              <a:t>be used</a:t>
            </a:r>
          </a:p>
          <a:p>
            <a:pPr marL="259556" indent="-176213">
              <a:buNone/>
              <a:defRPr/>
            </a:pPr>
            <a:r>
              <a:rPr lang="en-US" altLang="en-US" sz="1650"/>
              <a:t>   for bariatric patients due to their smaller size.</a:t>
            </a:r>
          </a:p>
          <a:p>
            <a:pPr indent="-173831">
              <a:defRPr/>
            </a:pPr>
            <a:r>
              <a:rPr lang="en-US" altLang="en-US" sz="1650"/>
              <a:t>Simple instructions clearly visible on self-storage pocket  </a:t>
            </a:r>
          </a:p>
          <a:p>
            <a:pPr marL="0" indent="0">
              <a:lnSpc>
                <a:spcPct val="90000"/>
              </a:lnSpc>
              <a:buNone/>
              <a:defRPr/>
            </a:pPr>
            <a:r>
              <a:rPr lang="en-US" altLang="en-US" sz="1650" i="1">
                <a:solidFill>
                  <a:srgbClr val="FF0000"/>
                </a:solidFill>
              </a:rPr>
              <a:t>                   </a:t>
            </a:r>
            <a:endParaRPr lang="en-US" altLang="en-US" sz="1650"/>
          </a:p>
          <a:p>
            <a:pPr eaLnBrk="1" hangingPunct="1">
              <a:lnSpc>
                <a:spcPct val="90000"/>
              </a:lnSpc>
              <a:buFontTx/>
              <a:buNone/>
              <a:defRPr/>
            </a:pPr>
            <a:endParaRPr lang="en-US" altLang="en-US">
              <a:cs typeface="Times New Roman" panose="02020603050405020304" pitchFamily="18" charset="0"/>
            </a:endParaRPr>
          </a:p>
          <a:p>
            <a:pPr>
              <a:defRPr/>
            </a:pPr>
            <a:endParaRPr lang="en-US"/>
          </a:p>
        </p:txBody>
      </p:sp>
      <p:pic>
        <p:nvPicPr>
          <p:cNvPr id="5" name="irc_mi" descr="Image result for albacmat rescue mat">
            <a:hlinkClick r:id="rId5" tgtFrame="&quot;_blank&quot;"/>
          </p:cNvPr>
          <p:cNvPicPr/>
          <p:nvPr/>
        </p:nvPicPr>
        <p:blipFill rotWithShape="1">
          <a:blip r:embed="rId6" cstate="print">
            <a:extLst>
              <a:ext uri="{28A0092B-C50C-407E-A947-70E740481C1C}">
                <a14:useLocalDpi xmlns:a14="http://schemas.microsoft.com/office/drawing/2010/main" val="0"/>
              </a:ext>
            </a:extLst>
          </a:blip>
          <a:srcRect l="12648" t="4890" r="12064" b="5690"/>
          <a:stretch/>
        </p:blipFill>
        <p:spPr bwMode="auto">
          <a:xfrm rot="1508603">
            <a:off x="6612156" y="3956098"/>
            <a:ext cx="995443" cy="885359"/>
          </a:xfrm>
          <a:prstGeom prst="rect">
            <a:avLst/>
          </a:prstGeom>
          <a:noFill/>
          <a:ln>
            <a:noFill/>
          </a:ln>
          <a:extLst>
            <a:ext uri="{53640926-AAD7-44D8-BBD7-CCE9431645EC}">
              <a14:shadowObscured xmlns:a14="http://schemas.microsoft.com/office/drawing/2010/main"/>
            </a:ext>
          </a:extLst>
        </p:spPr>
      </p:pic>
      <p:pic>
        <p:nvPicPr>
          <p:cNvPr id="5124" name="Picture 3"/>
          <p:cNvPicPr>
            <a:picLocks noChangeAspect="1"/>
          </p:cNvPicPr>
          <p:nvPr/>
        </p:nvPicPr>
        <p:blipFill>
          <a:blip r:embed="rId7" cstate="print">
            <a:extLst>
              <a:ext uri="{28A0092B-C50C-407E-A947-70E740481C1C}">
                <a14:useLocalDpi xmlns:a14="http://schemas.microsoft.com/office/drawing/2010/main" val="0"/>
              </a:ext>
            </a:extLst>
          </a:blip>
          <a:srcRect t="10323" b="13374"/>
          <a:stretch>
            <a:fillRect/>
          </a:stretch>
        </p:blipFill>
        <p:spPr bwMode="auto">
          <a:xfrm>
            <a:off x="5771848" y="132514"/>
            <a:ext cx="1800527" cy="89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485900" y="285750"/>
            <a:ext cx="5829300" cy="571500"/>
          </a:xfrm>
        </p:spPr>
        <p:txBody>
          <a:bodyPr/>
          <a:lstStyle/>
          <a:p>
            <a:pPr eaLnBrk="1" hangingPunct="1"/>
            <a:r>
              <a:rPr lang="en-US" altLang="en-US" b="1">
                <a:solidFill>
                  <a:srgbClr val="FF0000"/>
                </a:solidFill>
              </a:rPr>
              <a:t>Storage Locations</a:t>
            </a:r>
            <a:br>
              <a:rPr lang="en-US" altLang="en-US">
                <a:solidFill>
                  <a:srgbClr val="0000FF"/>
                </a:solidFill>
              </a:rPr>
            </a:br>
            <a:endParaRPr lang="en-US" altLang="en-US">
              <a:solidFill>
                <a:srgbClr val="0000FF"/>
              </a:solidFill>
            </a:endParaRPr>
          </a:p>
        </p:txBody>
      </p:sp>
      <p:sp>
        <p:nvSpPr>
          <p:cNvPr id="5123" name="Rectangle 3"/>
          <p:cNvSpPr>
            <a:spLocks noGrp="1" noChangeArrowheads="1"/>
          </p:cNvSpPr>
          <p:nvPr>
            <p:ph type="body" idx="1"/>
            <p:custDataLst>
              <p:tags r:id="rId2"/>
            </p:custDataLst>
          </p:nvPr>
        </p:nvSpPr>
        <p:spPr>
          <a:xfrm>
            <a:off x="1296168" y="634491"/>
            <a:ext cx="5892746" cy="4114800"/>
          </a:xfrm>
        </p:spPr>
        <p:txBody>
          <a:bodyPr>
            <a:normAutofit lnSpcReduction="10000"/>
          </a:bodyPr>
          <a:lstStyle/>
          <a:p>
            <a:pPr indent="-173831">
              <a:defRPr/>
            </a:pPr>
            <a:r>
              <a:rPr lang="en-US" altLang="en-US" sz="1200" b="1"/>
              <a:t>For Ann Arbor</a:t>
            </a:r>
            <a:r>
              <a:rPr lang="en-US" altLang="en-US" sz="1200"/>
              <a:t>, Mats will be stored on each patient floor, 2-11, in the Equipment Alcoves.  No mats are required for 1E due to direct access to the outside.</a:t>
            </a:r>
          </a:p>
          <a:p>
            <a:pPr marL="83344" indent="0">
              <a:buNone/>
              <a:defRPr/>
            </a:pPr>
            <a:endParaRPr lang="en-US" altLang="en-US" sz="1200"/>
          </a:p>
          <a:p>
            <a:pPr indent="-173831">
              <a:defRPr/>
            </a:pPr>
            <a:r>
              <a:rPr lang="en-US" altLang="en-US" sz="1200"/>
              <a:t>Each Equipment Alcove will have a sign posted at the hallway entrance to indicate AlbacMats are stored within.</a:t>
            </a:r>
          </a:p>
          <a:p>
            <a:pPr marL="83344" indent="0">
              <a:buNone/>
              <a:defRPr/>
            </a:pPr>
            <a:endParaRPr lang="en-US" altLang="en-US" sz="1200"/>
          </a:p>
          <a:p>
            <a:pPr indent="-173831">
              <a:defRPr/>
            </a:pPr>
            <a:r>
              <a:rPr lang="en-US" altLang="en-US" sz="1200" i="1" u="sng"/>
              <a:t>If space allows</a:t>
            </a:r>
            <a:r>
              <a:rPr lang="en-US" altLang="en-US" sz="1200"/>
              <a:t>, AlbacMats will be stored in red soft hanging holders that neatly store 4 mats.  </a:t>
            </a:r>
            <a:r>
              <a:rPr lang="en-US" altLang="en-US" sz="1200" i="1" u="sng"/>
              <a:t>If space is limited</a:t>
            </a:r>
            <a:r>
              <a:rPr lang="en-US" altLang="en-US" sz="1200"/>
              <a:t>, mats will be placed on equipment shelves within the alcove.</a:t>
            </a:r>
          </a:p>
          <a:p>
            <a:pPr marL="83344" indent="0">
              <a:buNone/>
              <a:defRPr/>
            </a:pPr>
            <a:endParaRPr lang="en-US" altLang="en-US" sz="1200"/>
          </a:p>
          <a:p>
            <a:pPr indent="-173831">
              <a:defRPr/>
            </a:pPr>
            <a:r>
              <a:rPr lang="en-US" altLang="en-US" sz="1200" b="1"/>
              <a:t>For Livingston &amp; Brighton, </a:t>
            </a:r>
            <a:r>
              <a:rPr lang="en-US" altLang="en-US" sz="1200"/>
              <a:t>Mats will be stored on patient floors 2 and 3, in the equipment cabinets.</a:t>
            </a:r>
          </a:p>
          <a:p>
            <a:pPr indent="-173831">
              <a:defRPr/>
            </a:pPr>
            <a:endParaRPr lang="en-US" altLang="en-US" sz="1200"/>
          </a:p>
          <a:p>
            <a:pPr indent="-173831">
              <a:defRPr/>
            </a:pPr>
            <a:r>
              <a:rPr lang="en-US" altLang="en-US" sz="1200" b="1"/>
              <a:t>For Chelsea</a:t>
            </a:r>
            <a:r>
              <a:rPr lang="en-US" altLang="en-US" sz="1200"/>
              <a:t>, Mats will be stored on Atrium East, Atrium West, the ICU, and Endo/Pain, in the equipment rooms.  </a:t>
            </a:r>
          </a:p>
          <a:p>
            <a:pPr marL="83344" indent="0">
              <a:buNone/>
              <a:defRPr/>
            </a:pPr>
            <a:endParaRPr lang="en-US" altLang="en-US" sz="1200"/>
          </a:p>
          <a:p>
            <a:pPr indent="-173831">
              <a:defRPr/>
            </a:pPr>
            <a:r>
              <a:rPr lang="en-US" altLang="en-US" sz="1200"/>
              <a:t>In an emergency evacuation requiring </a:t>
            </a:r>
            <a:r>
              <a:rPr lang="en-US" altLang="en-US" sz="1200" i="1"/>
              <a:t>vertical</a:t>
            </a:r>
            <a:r>
              <a:rPr lang="en-US" altLang="en-US" sz="1200"/>
              <a:t> transport of patients, mats will need to go to where the patient needs are.  Mats stored on one floor that are not needed by patients on that floor, should be shared with other floors upon request.</a:t>
            </a:r>
          </a:p>
          <a:p>
            <a:pPr eaLnBrk="1" hangingPunct="1">
              <a:defRPr/>
            </a:pPr>
            <a:endParaRPr lang="en-US" altLang="en-US" sz="600"/>
          </a:p>
          <a:p>
            <a:pPr lvl="1">
              <a:defRPr/>
            </a:pPr>
            <a:endParaRPr lang="en-US" altLang="en-US" sz="1650" b="1">
              <a:solidFill>
                <a:schemeClr val="accent2"/>
              </a:solidFill>
            </a:endParaRPr>
          </a:p>
        </p:txBody>
      </p:sp>
      <p:pic>
        <p:nvPicPr>
          <p:cNvPr id="5" name="Picture 4" descr="051212 spectrum 0025"/>
          <p:cNvPicPr/>
          <p:nvPr/>
        </p:nvPicPr>
        <p:blipFill rotWithShape="1">
          <a:blip r:embed="rId4">
            <a:extLst>
              <a:ext uri="{28A0092B-C50C-407E-A947-70E740481C1C}">
                <a14:useLocalDpi xmlns:a14="http://schemas.microsoft.com/office/drawing/2010/main" val="0"/>
              </a:ext>
            </a:extLst>
          </a:blip>
          <a:srcRect l="36541" t="3175" r="40540" b="3289"/>
          <a:stretch/>
        </p:blipFill>
        <p:spPr bwMode="auto">
          <a:xfrm>
            <a:off x="7378646" y="285750"/>
            <a:ext cx="844658" cy="1630712"/>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1629966" y="-55960"/>
            <a:ext cx="5829300" cy="857251"/>
          </a:xfrm>
        </p:spPr>
        <p:txBody>
          <a:bodyPr/>
          <a:lstStyle/>
          <a:p>
            <a:r>
              <a:rPr lang="en-US" altLang="en-US">
                <a:solidFill>
                  <a:srgbClr val="FF0000"/>
                </a:solidFill>
              </a:rPr>
              <a:t>Care of the AlbacMat After Use</a:t>
            </a:r>
          </a:p>
        </p:txBody>
      </p:sp>
      <p:sp>
        <p:nvSpPr>
          <p:cNvPr id="7171" name="Content Placeholder 2"/>
          <p:cNvSpPr>
            <a:spLocks noGrp="1"/>
          </p:cNvSpPr>
          <p:nvPr>
            <p:ph idx="1"/>
            <p:custDataLst>
              <p:tags r:id="rId2"/>
            </p:custDataLst>
          </p:nvPr>
        </p:nvSpPr>
        <p:spPr>
          <a:xfrm>
            <a:off x="385011" y="816769"/>
            <a:ext cx="8497731" cy="3429000"/>
          </a:xfrm>
        </p:spPr>
        <p:txBody>
          <a:bodyPr>
            <a:normAutofit fontScale="92500" lnSpcReduction="10000"/>
          </a:bodyPr>
          <a:lstStyle/>
          <a:p>
            <a:pPr marL="0" indent="0">
              <a:buNone/>
            </a:pPr>
            <a:r>
              <a:rPr lang="en-US" altLang="en-US" sz="1650"/>
              <a:t>AlbacMats can be used more than once if there is no structural damage or excessive soiling that cannot be cleaned after use</a:t>
            </a:r>
            <a:r>
              <a:rPr lang="en-US" altLang="en-US" sz="1800"/>
              <a:t>. </a:t>
            </a:r>
            <a:r>
              <a:rPr lang="en-US" altLang="en-US" sz="1650"/>
              <a:t>After use, the AlbacMat should be wiped down with antibacterial wipes.</a:t>
            </a:r>
          </a:p>
          <a:p>
            <a:pPr marL="0" indent="0">
              <a:buNone/>
            </a:pPr>
            <a:endParaRPr lang="en-US" altLang="en-US" sz="165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a:ln>
                  <a:noFill/>
                </a:ln>
                <a:solidFill>
                  <a:srgbClr val="000000"/>
                </a:solidFill>
                <a:effectLst/>
                <a:uLnTx/>
                <a:uFillTx/>
                <a:latin typeface="Arial"/>
                <a:ea typeface="+mn-ea"/>
                <a:cs typeface="+mn-cs"/>
              </a:rPr>
              <a:t>After Use Cleansing:</a:t>
            </a:r>
          </a:p>
          <a:p>
            <a:pPr marL="255985" marR="0" lvl="0" indent="-255985" algn="l" defTabSz="457200" rtl="0" eaLnBrk="1" fontAlgn="auto" latinLnBrk="0" hangingPunct="1">
              <a:lnSpc>
                <a:spcPct val="100000"/>
              </a:lnSpc>
              <a:spcBef>
                <a:spcPts val="0"/>
              </a:spcBef>
              <a:spcAft>
                <a:spcPts val="0"/>
              </a:spcAft>
              <a:buClrTx/>
              <a:buSzTx/>
              <a:buFontTx/>
              <a:buAutoNum type="arabicPeriod"/>
              <a:tabLst>
                <a:tab pos="255985" algn="l"/>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Obtain PPE: Gloves  (Gown/mask/face shield as needed)</a:t>
            </a:r>
          </a:p>
          <a:p>
            <a:pPr marL="255985" marR="0" lvl="0" indent="-255985" algn="l" defTabSz="457200" rtl="0" eaLnBrk="1" fontAlgn="auto" latinLnBrk="0" hangingPunct="1">
              <a:lnSpc>
                <a:spcPct val="100000"/>
              </a:lnSpc>
              <a:spcBef>
                <a:spcPts val="0"/>
              </a:spcBef>
              <a:spcAft>
                <a:spcPts val="0"/>
              </a:spcAft>
              <a:buClrTx/>
              <a:buSzTx/>
              <a:buFontTx/>
              <a:buAutoNum type="arabicPeriod"/>
              <a:tabLst>
                <a:tab pos="255985" algn="l"/>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Disinfect all surfaces of the mat using antibacterial wipes:</a:t>
            </a:r>
          </a:p>
          <a:p>
            <a:pPr marL="604838" marR="0" lvl="0" indent="-175022"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1650" b="1" i="0" u="none" strike="noStrike" kern="1200" cap="none" spc="0" normalizeH="0" baseline="0" noProof="0">
                <a:ln>
                  <a:noFill/>
                </a:ln>
                <a:solidFill>
                  <a:prstClr val="white">
                    <a:lumMod val="50000"/>
                  </a:prstClr>
                </a:solidFill>
                <a:effectLst/>
                <a:uLnTx/>
                <a:uFillTx/>
                <a:latin typeface="Arial"/>
                <a:ea typeface="+mn-ea"/>
                <a:cs typeface="+mn-cs"/>
              </a:rPr>
              <a:t>Gray top </a:t>
            </a:r>
            <a:r>
              <a:rPr kumimoji="0" lang="en-US" sz="1650" b="0" i="0" u="none" strike="noStrike" kern="1200" cap="none" spc="0" normalizeH="0" baseline="0" noProof="0">
                <a:ln>
                  <a:noFill/>
                </a:ln>
                <a:solidFill>
                  <a:srgbClr val="000000"/>
                </a:solidFill>
                <a:effectLst/>
                <a:uLnTx/>
                <a:uFillTx/>
                <a:latin typeface="Arial"/>
                <a:ea typeface="+mn-ea"/>
                <a:cs typeface="+mn-cs"/>
              </a:rPr>
              <a:t>for after use by </a:t>
            </a:r>
            <a:r>
              <a:rPr kumimoji="0" lang="en-US" sz="1650" b="0" i="1" u="none" strike="noStrike" kern="1200" cap="none" spc="0" normalizeH="0" baseline="0" noProof="0">
                <a:ln>
                  <a:noFill/>
                </a:ln>
                <a:solidFill>
                  <a:srgbClr val="000000"/>
                </a:solidFill>
                <a:effectLst/>
                <a:uLnTx/>
                <a:uFillTx/>
                <a:latin typeface="Arial"/>
                <a:ea typeface="+mn-ea"/>
                <a:cs typeface="+mn-cs"/>
              </a:rPr>
              <a:t>non-isolation</a:t>
            </a:r>
            <a:r>
              <a:rPr kumimoji="0" lang="en-US" sz="1650" b="0" i="0" u="none" strike="noStrike" kern="1200" cap="none" spc="0" normalizeH="0" baseline="0" noProof="0">
                <a:ln>
                  <a:noFill/>
                </a:ln>
                <a:solidFill>
                  <a:srgbClr val="000000"/>
                </a:solidFill>
                <a:effectLst/>
                <a:uLnTx/>
                <a:uFillTx/>
                <a:latin typeface="Arial"/>
                <a:ea typeface="+mn-ea"/>
                <a:cs typeface="+mn-cs"/>
              </a:rPr>
              <a:t> patients</a:t>
            </a:r>
          </a:p>
          <a:p>
            <a:pPr marL="604838" marR="0" lvl="0" indent="-1750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50" b="1" i="0" u="none" strike="noStrike" kern="1200" cap="none" spc="0" normalizeH="0" baseline="0" noProof="0">
                <a:ln>
                  <a:noFill/>
                </a:ln>
                <a:solidFill>
                  <a:srgbClr val="EA8B0C"/>
                </a:solidFill>
                <a:effectLst/>
                <a:uLnTx/>
                <a:uFillTx/>
                <a:latin typeface="Arial"/>
                <a:ea typeface="+mn-ea"/>
                <a:cs typeface="+mn-cs"/>
              </a:rPr>
              <a:t>Orange top </a:t>
            </a:r>
            <a:r>
              <a:rPr kumimoji="0" lang="en-US" sz="1650" b="0" i="0" u="none" strike="noStrike" kern="1200" cap="none" spc="0" normalizeH="0" baseline="0" noProof="0">
                <a:ln>
                  <a:noFill/>
                </a:ln>
                <a:solidFill>
                  <a:srgbClr val="000000"/>
                </a:solidFill>
                <a:effectLst/>
                <a:uLnTx/>
                <a:uFillTx/>
                <a:latin typeface="Arial"/>
                <a:ea typeface="+mn-ea"/>
                <a:cs typeface="+mn-cs"/>
              </a:rPr>
              <a:t>with bleach for after use by </a:t>
            </a:r>
            <a:r>
              <a:rPr kumimoji="0" lang="en-US" sz="1650" b="0" i="1" u="none" strike="noStrike" kern="1200" cap="none" spc="0" normalizeH="0" baseline="0" noProof="0">
                <a:ln>
                  <a:noFill/>
                </a:ln>
                <a:solidFill>
                  <a:srgbClr val="000000"/>
                </a:solidFill>
                <a:effectLst/>
                <a:uLnTx/>
                <a:uFillTx/>
                <a:latin typeface="Arial"/>
                <a:ea typeface="+mn-ea"/>
                <a:cs typeface="+mn-cs"/>
              </a:rPr>
              <a:t>isolation</a:t>
            </a:r>
            <a:r>
              <a:rPr kumimoji="0" lang="en-US" sz="1650" b="0" i="0" u="none" strike="noStrike" kern="1200" cap="none" spc="0" normalizeH="0" baseline="0" noProof="0">
                <a:ln>
                  <a:noFill/>
                </a:ln>
                <a:solidFill>
                  <a:srgbClr val="000000"/>
                </a:solidFill>
                <a:effectLst/>
                <a:uLnTx/>
                <a:uFillTx/>
                <a:latin typeface="Arial"/>
                <a:ea typeface="+mn-ea"/>
                <a:cs typeface="+mn-cs"/>
              </a:rPr>
              <a:t> patients</a:t>
            </a:r>
          </a:p>
          <a:p>
            <a:pPr marL="342900" marR="0" lvl="0" indent="-342900" algn="l" defTabSz="457200" rtl="0" eaLnBrk="1" fontAlgn="auto" latinLnBrk="0" hangingPunct="1">
              <a:lnSpc>
                <a:spcPct val="100000"/>
              </a:lnSpc>
              <a:spcBef>
                <a:spcPts val="0"/>
              </a:spcBef>
              <a:spcAft>
                <a:spcPts val="0"/>
              </a:spcAft>
              <a:buClrTx/>
              <a:buSzTx/>
              <a:buFontTx/>
              <a:buAutoNum type="arabicPeriod" startAt="4"/>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Ensure cleaning agent remains wet on the surface for the appropriate contact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a:ln>
                  <a:noFill/>
                </a:ln>
                <a:solidFill>
                  <a:prstClr val="white">
                    <a:lumMod val="50000"/>
                  </a:prstClr>
                </a:solidFill>
                <a:effectLst/>
                <a:uLnTx/>
                <a:uFillTx/>
                <a:latin typeface="Arial"/>
                <a:ea typeface="+mn-ea"/>
                <a:cs typeface="+mn-cs"/>
              </a:rPr>
              <a:t>	</a:t>
            </a:r>
            <a:r>
              <a:rPr kumimoji="0" lang="en-US" sz="1500" b="1" i="0" u="none" strike="noStrike" kern="1200" cap="none" spc="0" normalizeH="0" baseline="0" noProof="0">
                <a:ln>
                  <a:noFill/>
                </a:ln>
                <a:solidFill>
                  <a:prstClr val="white">
                    <a:lumMod val="50000"/>
                  </a:prstClr>
                </a:solidFill>
                <a:effectLst/>
                <a:uLnTx/>
                <a:uFillTx/>
                <a:latin typeface="Arial"/>
                <a:ea typeface="+mn-ea"/>
                <a:cs typeface="+mn-cs"/>
              </a:rPr>
              <a:t>3 min for Gray top wipes</a:t>
            </a:r>
            <a:r>
              <a:rPr kumimoji="0" lang="en-US" sz="1500" b="1" i="0" u="none" strike="noStrike" kern="1200" cap="none" spc="0" normalizeH="0" baseline="0" noProof="0">
                <a:ln>
                  <a:noFill/>
                </a:ln>
                <a:solidFill>
                  <a:srgbClr val="000000"/>
                </a:solidFill>
                <a:effectLst/>
                <a:uLnTx/>
                <a:uFillTx/>
                <a:latin typeface="Arial"/>
                <a:ea typeface="+mn-ea"/>
                <a:cs typeface="+mn-cs"/>
              </a:rPr>
              <a:t>   </a:t>
            </a:r>
            <a:r>
              <a:rPr kumimoji="0" lang="en-US" sz="1500" b="1" i="0" u="none" strike="noStrike" kern="1200" cap="none" spc="0" normalizeH="0" baseline="0" noProof="0">
                <a:ln>
                  <a:noFill/>
                </a:ln>
                <a:solidFill>
                  <a:srgbClr val="EA8B0C"/>
                </a:solidFill>
                <a:effectLst/>
                <a:uLnTx/>
                <a:uFillTx/>
                <a:latin typeface="Arial"/>
                <a:ea typeface="+mn-ea"/>
                <a:cs typeface="+mn-cs"/>
              </a:rPr>
              <a:t>4 min for Orange top wipes</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Dispose of gloves and wipes in the trash</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Perform hand hygiene</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Mats should dry completely prior to repackaging into their built-in bag and returned to their storage location.</a:t>
            </a:r>
            <a:endParaRPr lang="en-US" altLang="en-US" sz="1650"/>
          </a:p>
        </p:txBody>
      </p:sp>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465" y="1771650"/>
            <a:ext cx="511969" cy="9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5">
            <a:extLst>
              <a:ext uri="{28A0092B-C50C-407E-A947-70E740481C1C}">
                <a14:useLocalDpi xmlns:a14="http://schemas.microsoft.com/office/drawing/2010/main" val="0"/>
              </a:ext>
            </a:extLst>
          </a:blip>
          <a:srcRect l="18710" r="17361"/>
          <a:stretch>
            <a:fillRect/>
          </a:stretch>
        </p:blipFill>
        <p:spPr bwMode="auto">
          <a:xfrm>
            <a:off x="8113027" y="2736056"/>
            <a:ext cx="571500" cy="90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1540669" y="0"/>
            <a:ext cx="5829300" cy="857250"/>
          </a:xfrm>
        </p:spPr>
        <p:txBody>
          <a:bodyPr/>
          <a:lstStyle/>
          <a:p>
            <a:pPr algn="l"/>
            <a:r>
              <a:rPr lang="en-US" altLang="en-US">
                <a:solidFill>
                  <a:srgbClr val="FF0000"/>
                </a:solidFill>
              </a:rPr>
              <a:t>Additional Post Use Facts</a:t>
            </a:r>
          </a:p>
        </p:txBody>
      </p:sp>
      <p:sp>
        <p:nvSpPr>
          <p:cNvPr id="3" name="Content Placeholder 2"/>
          <p:cNvSpPr>
            <a:spLocks noGrp="1"/>
          </p:cNvSpPr>
          <p:nvPr>
            <p:ph idx="1"/>
            <p:custDataLst>
              <p:tags r:id="rId2"/>
            </p:custDataLst>
          </p:nvPr>
        </p:nvSpPr>
        <p:spPr>
          <a:xfrm>
            <a:off x="584391" y="776896"/>
            <a:ext cx="8112722" cy="4366604"/>
          </a:xfrm>
        </p:spPr>
        <p:txBody>
          <a:bodyPr>
            <a:normAutofit/>
          </a:bodyPr>
          <a:lstStyle/>
          <a:p>
            <a:pPr>
              <a:defRPr/>
            </a:pPr>
            <a:r>
              <a:rPr lang="en-US" sz="1650"/>
              <a:t>If there is excessive soiling of the mat during use, mats can initially be cleaned by hosing off the mat with water or thoroughly wiping mat clean with a damp cloth.  </a:t>
            </a:r>
          </a:p>
          <a:p>
            <a:pPr lvl="1">
              <a:defRPr/>
            </a:pPr>
            <a:r>
              <a:rPr lang="en-US" sz="1350"/>
              <a:t>Next, towel dry mat to remove the excess water </a:t>
            </a:r>
          </a:p>
          <a:p>
            <a:pPr lvl="1">
              <a:defRPr/>
            </a:pPr>
            <a:r>
              <a:rPr lang="en-US" sz="1350"/>
              <a:t>Allow mat to completely air dry</a:t>
            </a:r>
          </a:p>
          <a:p>
            <a:pPr lvl="1">
              <a:defRPr/>
            </a:pPr>
            <a:r>
              <a:rPr lang="en-US" sz="1350"/>
              <a:t>Use antibacterial wipes to do final cleansing of mat.  Use of undiluted chemicals is not recommended. </a:t>
            </a:r>
          </a:p>
          <a:p>
            <a:pPr>
              <a:defRPr/>
            </a:pPr>
            <a:r>
              <a:rPr lang="en-US" sz="1650"/>
              <a:t>Do not roll up and store the AlbacMat until it is completely dry.</a:t>
            </a:r>
          </a:p>
          <a:p>
            <a:pPr>
              <a:defRPr/>
            </a:pPr>
            <a:r>
              <a:rPr lang="en-US" sz="1650"/>
              <a:t>Visually check the mat after each use or washing.  Check the stitching, Velcro straps, base board (bottom) and pulling handles. If any damage has occurred the AlbacMat should be replaced.</a:t>
            </a:r>
          </a:p>
          <a:p>
            <a:pPr>
              <a:defRPr/>
            </a:pPr>
            <a:r>
              <a:rPr lang="en-US" sz="1650"/>
              <a:t>If bodily fluids have leaked onto the webbing straps and cannot be removed, it is recommended that the AlbacMat be replaced to prevent cross-contamination during future use.</a:t>
            </a:r>
          </a:p>
          <a:p>
            <a:pPr>
              <a:defRPr/>
            </a:pPr>
            <a:endParaRPr lang="en-US" sz="15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3"/>
          <p:cNvSpPr>
            <a:spLocks noGrp="1"/>
          </p:cNvSpPr>
          <p:nvPr>
            <p:ph sz="quarter" idx="12"/>
            <p:custDataLst>
              <p:tags r:id="rId1"/>
            </p:custDataLst>
          </p:nvPr>
        </p:nvSpPr>
        <p:spPr/>
        <p:txBody>
          <a:bodyPr/>
          <a:lstStyle/>
          <a:p>
            <a:pPr marL="0" indent="0">
              <a:buNone/>
            </a:pPr>
            <a:r>
              <a:rPr lang="en-US" altLang="en-US"/>
              <a:t>View the video demonstration of how to set up and properly deploy the </a:t>
            </a:r>
            <a:r>
              <a:rPr lang="en-US" altLang="en-US" err="1"/>
              <a:t>AlbacMat</a:t>
            </a:r>
            <a:endParaRPr lang="en-US" altLang="en-US"/>
          </a:p>
          <a:p>
            <a:pPr marL="0" indent="0">
              <a:buNone/>
            </a:pPr>
            <a:endParaRPr lang="en-US" altLang="en-US"/>
          </a:p>
          <a:p>
            <a:pPr marL="0" indent="0">
              <a:buNone/>
            </a:pPr>
            <a:r>
              <a:rPr lang="en-US" altLang="en-US">
                <a:highlight>
                  <a:srgbClr val="FFFF00"/>
                </a:highlight>
              </a:rPr>
              <a:t>Need link </a:t>
            </a:r>
            <a:r>
              <a:rPr kumimoji="0" lang="en-US" altLang="en-US" sz="2100" b="1" i="0" u="none" strike="noStrike" kern="1200" cap="none" spc="0" normalizeH="0" baseline="0" noProof="0">
                <a:ln>
                  <a:noFill/>
                </a:ln>
                <a:solidFill>
                  <a:srgbClr val="000000"/>
                </a:solidFill>
                <a:effectLst/>
                <a:uLnTx/>
                <a:uFillTx/>
                <a:latin typeface="Segoe Print" panose="02000600000000000000" pitchFamily="2" charset="0"/>
                <a:ea typeface="+mj-ea"/>
                <a:cs typeface="Arial" panose="020B0604020202020204" pitchFamily="34" charset="0"/>
              </a:rPr>
              <a:t>Video Training</a:t>
            </a:r>
            <a:endParaRPr lang="en-US" altLang="en-US">
              <a:highlight>
                <a:srgbClr val="FFFF00"/>
              </a:highlight>
            </a:endParaRPr>
          </a:p>
          <a:p>
            <a:pPr marL="0" indent="0">
              <a:buNone/>
            </a:pPr>
            <a:r>
              <a:rPr lang="en-US" altLang="en-US"/>
              <a:t> </a:t>
            </a:r>
          </a:p>
        </p:txBody>
      </p:sp>
      <p:sp>
        <p:nvSpPr>
          <p:cNvPr id="9218" name="Rectangle 2"/>
          <p:cNvSpPr>
            <a:spLocks noGrp="1" noChangeArrowheads="1"/>
          </p:cNvSpPr>
          <p:nvPr>
            <p:ph type="title"/>
            <p:custDataLst>
              <p:tags r:id="rId2"/>
            </p:custDataLst>
          </p:nvPr>
        </p:nvSpPr>
        <p:spPr/>
        <p:txBody>
          <a:bodyPr/>
          <a:lstStyle/>
          <a:p>
            <a:pPr eaLnBrk="1" hangingPunct="1"/>
            <a:r>
              <a:rPr lang="en-US" altLang="en-US" b="1">
                <a:solidFill>
                  <a:srgbClr val="FF0000"/>
                </a:solidFill>
              </a:rPr>
              <a:t>Using the AlbacMat </a:t>
            </a:r>
            <a:br>
              <a:rPr lang="en-US" altLang="en-US" b="1">
                <a:solidFill>
                  <a:srgbClr val="FF0000"/>
                </a:solidFill>
              </a:rPr>
            </a:br>
            <a:endParaRPr lang="en-US" altLang="en-US" sz="2100" b="1">
              <a:solidFill>
                <a:schemeClr val="tx1"/>
              </a:solidFill>
              <a:latin typeface="Segoe Print" panose="02000600000000000000" pitchFamily="2" charset="0"/>
            </a:endParaRPr>
          </a:p>
        </p:txBody>
      </p:sp>
    </p:spTree>
    <p:extLst>
      <p:ext uri="{BB962C8B-B14F-4D97-AF65-F5344CB8AC3E}">
        <p14:creationId xmlns:p14="http://schemas.microsoft.com/office/powerpoint/2010/main" val="1795961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A679B9-5545-4DA7-94C9-C1E3901C44AF}"/>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B2739A41-5D43-4462-AD8C-2F04080F44AC}"/>
              </a:ext>
            </a:extLst>
          </p:cNvPr>
          <p:cNvSpPr>
            <a:spLocks noGrp="1"/>
          </p:cNvSpPr>
          <p:nvPr>
            <p:ph type="sldNum" sz="quarter" idx="4"/>
          </p:nvPr>
        </p:nvSpPr>
        <p:spPr/>
        <p:txBody>
          <a:bodyPr/>
          <a:lstStyle/>
          <a:p>
            <a:fld id="{489F9553-C816-6842-8939-EE75ECF7EB2B}" type="slidenum">
              <a:rPr lang="en-US" smtClean="0"/>
              <a:pPr/>
              <a:t>45</a:t>
            </a:fld>
            <a:endParaRPr lang="en-US"/>
          </a:p>
        </p:txBody>
      </p:sp>
      <p:sp>
        <p:nvSpPr>
          <p:cNvPr id="5" name="Title 1">
            <a:extLst>
              <a:ext uri="{FF2B5EF4-FFF2-40B4-BE49-F238E27FC236}">
                <a16:creationId xmlns:a16="http://schemas.microsoft.com/office/drawing/2014/main" id="{3933BCC6-B89F-4705-BE5F-0DC10BA145D7}"/>
              </a:ext>
            </a:extLst>
          </p:cNvPr>
          <p:cNvSpPr>
            <a:spLocks noGrp="1"/>
          </p:cNvSpPr>
          <p:nvPr>
            <p:ph type="title"/>
          </p:nvPr>
        </p:nvSpPr>
        <p:spPr>
          <a:xfrm>
            <a:off x="731838" y="852488"/>
            <a:ext cx="3725862" cy="1009650"/>
          </a:xfrm>
        </p:spPr>
        <p:txBody>
          <a:bodyPr/>
          <a:lstStyle/>
          <a:p>
            <a:r>
              <a:rPr lang="en-US"/>
              <a:t>Find out More</a:t>
            </a:r>
          </a:p>
        </p:txBody>
      </p:sp>
    </p:spTree>
    <p:extLst>
      <p:ext uri="{BB962C8B-B14F-4D97-AF65-F5344CB8AC3E}">
        <p14:creationId xmlns:p14="http://schemas.microsoft.com/office/powerpoint/2010/main" val="1172132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CA93EB-039A-439F-90E0-979655995373}"/>
              </a:ext>
            </a:extLst>
          </p:cNvPr>
          <p:cNvSpPr>
            <a:spLocks noGrp="1"/>
          </p:cNvSpPr>
          <p:nvPr>
            <p:ph sz="quarter" idx="12"/>
          </p:nvPr>
        </p:nvSpPr>
        <p:spPr>
          <a:xfrm>
            <a:off x="393408" y="999054"/>
            <a:ext cx="3690454" cy="3601521"/>
          </a:xfrm>
        </p:spPr>
        <p:txBody>
          <a:bodyPr/>
          <a:lstStyle/>
          <a:p>
            <a:r>
              <a:rPr lang="en-US"/>
              <a:t>All emergency management plans, policies, and procedures can be found in Policy Manager under Emergency Management</a:t>
            </a:r>
          </a:p>
        </p:txBody>
      </p:sp>
      <p:sp>
        <p:nvSpPr>
          <p:cNvPr id="5" name="Title 4">
            <a:extLst>
              <a:ext uri="{FF2B5EF4-FFF2-40B4-BE49-F238E27FC236}">
                <a16:creationId xmlns:a16="http://schemas.microsoft.com/office/drawing/2014/main" id="{DF5F8C5E-AB01-419C-BA64-7E2394F23386}"/>
              </a:ext>
            </a:extLst>
          </p:cNvPr>
          <p:cNvSpPr>
            <a:spLocks noGrp="1"/>
          </p:cNvSpPr>
          <p:nvPr>
            <p:ph type="title"/>
          </p:nvPr>
        </p:nvSpPr>
        <p:spPr/>
        <p:txBody>
          <a:bodyPr/>
          <a:lstStyle/>
          <a:p>
            <a:r>
              <a:rPr lang="en-US"/>
              <a:t>Where do I find Emergency Management Plans?</a:t>
            </a:r>
          </a:p>
        </p:txBody>
      </p:sp>
      <p:sp>
        <p:nvSpPr>
          <p:cNvPr id="3" name="Footer Placeholder 2">
            <a:extLst>
              <a:ext uri="{FF2B5EF4-FFF2-40B4-BE49-F238E27FC236}">
                <a16:creationId xmlns:a16="http://schemas.microsoft.com/office/drawing/2014/main" id="{4EE6C8BF-80D4-4024-89DC-2ADB70BA7769}"/>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BECAFDB0-DC1C-4CCD-8CE8-DC8B08602522}"/>
              </a:ext>
            </a:extLst>
          </p:cNvPr>
          <p:cNvSpPr>
            <a:spLocks noGrp="1"/>
          </p:cNvSpPr>
          <p:nvPr>
            <p:ph type="sldNum" sz="quarter" idx="4"/>
          </p:nvPr>
        </p:nvSpPr>
        <p:spPr/>
        <p:txBody>
          <a:bodyPr/>
          <a:lstStyle/>
          <a:p>
            <a:fld id="{489F9553-C816-6842-8939-EE75ECF7EB2B}" type="slidenum">
              <a:rPr lang="en-US" smtClean="0"/>
              <a:pPr/>
              <a:t>46</a:t>
            </a:fld>
            <a:endParaRPr lang="en-US"/>
          </a:p>
        </p:txBody>
      </p:sp>
      <p:pic>
        <p:nvPicPr>
          <p:cNvPr id="8" name="Picture 7">
            <a:extLst>
              <a:ext uri="{FF2B5EF4-FFF2-40B4-BE49-F238E27FC236}">
                <a16:creationId xmlns:a16="http://schemas.microsoft.com/office/drawing/2014/main" id="{D94D9722-2A1C-48A5-83D7-03F08DC8E48D}"/>
              </a:ext>
            </a:extLst>
          </p:cNvPr>
          <p:cNvPicPr>
            <a:picLocks noChangeAspect="1"/>
          </p:cNvPicPr>
          <p:nvPr/>
        </p:nvPicPr>
        <p:blipFill>
          <a:blip r:embed="rId2"/>
          <a:stretch>
            <a:fillRect/>
          </a:stretch>
        </p:blipFill>
        <p:spPr>
          <a:xfrm>
            <a:off x="4083862" y="999054"/>
            <a:ext cx="5023400" cy="3290245"/>
          </a:xfrm>
          <a:prstGeom prst="rect">
            <a:avLst/>
          </a:prstGeom>
        </p:spPr>
      </p:pic>
      <p:sp>
        <p:nvSpPr>
          <p:cNvPr id="9" name="Oval 8">
            <a:extLst>
              <a:ext uri="{FF2B5EF4-FFF2-40B4-BE49-F238E27FC236}">
                <a16:creationId xmlns:a16="http://schemas.microsoft.com/office/drawing/2014/main" id="{6914B4F6-CE28-46D7-A335-17DEAE4ABE22}"/>
              </a:ext>
            </a:extLst>
          </p:cNvPr>
          <p:cNvSpPr/>
          <p:nvPr/>
        </p:nvSpPr>
        <p:spPr>
          <a:xfrm>
            <a:off x="4035735" y="1705047"/>
            <a:ext cx="1952554" cy="61876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864236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20ABA-162B-45DF-AA94-4836DDD7226E}"/>
              </a:ext>
            </a:extLst>
          </p:cNvPr>
          <p:cNvSpPr>
            <a:spLocks noGrp="1"/>
          </p:cNvSpPr>
          <p:nvPr>
            <p:ph sz="quarter" idx="12"/>
          </p:nvPr>
        </p:nvSpPr>
        <p:spPr/>
        <p:txBody>
          <a:bodyPr/>
          <a:lstStyle/>
          <a:p>
            <a:pPr marL="0" indent="0" algn="ctr">
              <a:buNone/>
            </a:pPr>
            <a:r>
              <a:rPr lang="en-US">
                <a:hlinkClick r:id="rId2"/>
              </a:rPr>
              <a:t>Emergency Management - Ann Arbor, Brighton, Canton, Chelsea, Livingston and Associated Offsites</a:t>
            </a:r>
            <a:endParaRPr lang="en-US"/>
          </a:p>
        </p:txBody>
      </p:sp>
      <p:sp>
        <p:nvSpPr>
          <p:cNvPr id="3" name="Title 2">
            <a:extLst>
              <a:ext uri="{FF2B5EF4-FFF2-40B4-BE49-F238E27FC236}">
                <a16:creationId xmlns:a16="http://schemas.microsoft.com/office/drawing/2014/main" id="{3C2E92B0-8572-4C9B-9FC4-B64ADA540F02}"/>
              </a:ext>
            </a:extLst>
          </p:cNvPr>
          <p:cNvSpPr>
            <a:spLocks noGrp="1"/>
          </p:cNvSpPr>
          <p:nvPr>
            <p:ph type="title"/>
          </p:nvPr>
        </p:nvSpPr>
        <p:spPr/>
        <p:txBody>
          <a:bodyPr/>
          <a:lstStyle/>
          <a:p>
            <a:r>
              <a:rPr lang="en-US" sz="2400"/>
              <a:t>Where can I find out more about Emergency Management?</a:t>
            </a:r>
          </a:p>
        </p:txBody>
      </p:sp>
      <p:sp>
        <p:nvSpPr>
          <p:cNvPr id="4" name="Footer Placeholder 3">
            <a:extLst>
              <a:ext uri="{FF2B5EF4-FFF2-40B4-BE49-F238E27FC236}">
                <a16:creationId xmlns:a16="http://schemas.microsoft.com/office/drawing/2014/main" id="{943825BC-8F3E-4711-9ABD-6584DD4F37A3}"/>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498A0BA-B217-43E9-B86D-8F8E702009A4}"/>
              </a:ext>
            </a:extLst>
          </p:cNvPr>
          <p:cNvSpPr>
            <a:spLocks noGrp="1"/>
          </p:cNvSpPr>
          <p:nvPr>
            <p:ph type="sldNum" sz="quarter" idx="4"/>
          </p:nvPr>
        </p:nvSpPr>
        <p:spPr/>
        <p:txBody>
          <a:bodyPr/>
          <a:lstStyle/>
          <a:p>
            <a:fld id="{489F9553-C816-6842-8939-EE75ECF7EB2B}" type="slidenum">
              <a:rPr lang="en-US" smtClean="0"/>
              <a:pPr/>
              <a:t>47</a:t>
            </a:fld>
            <a:endParaRPr lang="en-US"/>
          </a:p>
        </p:txBody>
      </p:sp>
      <p:pic>
        <p:nvPicPr>
          <p:cNvPr id="7" name="Picture 6">
            <a:extLst>
              <a:ext uri="{FF2B5EF4-FFF2-40B4-BE49-F238E27FC236}">
                <a16:creationId xmlns:a16="http://schemas.microsoft.com/office/drawing/2014/main" id="{E0EF4891-FEC1-4BA0-855B-3516661A3496}"/>
              </a:ext>
            </a:extLst>
          </p:cNvPr>
          <p:cNvPicPr>
            <a:picLocks noChangeAspect="1"/>
          </p:cNvPicPr>
          <p:nvPr/>
        </p:nvPicPr>
        <p:blipFill>
          <a:blip r:embed="rId3"/>
          <a:stretch>
            <a:fillRect/>
          </a:stretch>
        </p:blipFill>
        <p:spPr>
          <a:xfrm>
            <a:off x="1931926" y="1946977"/>
            <a:ext cx="5039513" cy="2794496"/>
          </a:xfrm>
          <a:prstGeom prst="rect">
            <a:avLst/>
          </a:prstGeom>
        </p:spPr>
      </p:pic>
    </p:spTree>
    <p:extLst>
      <p:ext uri="{BB962C8B-B14F-4D97-AF65-F5344CB8AC3E}">
        <p14:creationId xmlns:p14="http://schemas.microsoft.com/office/powerpoint/2010/main" val="1300077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5E1E1-78DF-4499-BF5D-A39A7F16DEBF}"/>
              </a:ext>
            </a:extLst>
          </p:cNvPr>
          <p:cNvSpPr>
            <a:spLocks noGrp="1"/>
          </p:cNvSpPr>
          <p:nvPr>
            <p:ph sz="quarter" idx="12"/>
          </p:nvPr>
        </p:nvSpPr>
        <p:spPr/>
        <p:txBody>
          <a:bodyPr/>
          <a:lstStyle/>
          <a:p>
            <a:r>
              <a:rPr lang="en-US" sz="2800">
                <a:solidFill>
                  <a:schemeClr val="tx1"/>
                </a:solidFill>
              </a:rPr>
              <a:t>Denise Bechard, Manager, Emergency Management, </a:t>
            </a:r>
            <a:r>
              <a:rPr lang="en-US" sz="2800">
                <a:hlinkClick r:id="rId2"/>
              </a:rPr>
              <a:t>Denise.Bechard@trinity-health.org</a:t>
            </a:r>
            <a:r>
              <a:rPr lang="en-US" sz="2800"/>
              <a:t> </a:t>
            </a:r>
          </a:p>
          <a:p>
            <a:endParaRPr lang="en-US" sz="2800">
              <a:solidFill>
                <a:schemeClr val="tx1"/>
              </a:solidFill>
            </a:endParaRPr>
          </a:p>
          <a:p>
            <a:r>
              <a:rPr lang="en-US" sz="2800">
                <a:solidFill>
                  <a:schemeClr val="tx1"/>
                </a:solidFill>
              </a:rPr>
              <a:t>Jacquelyn Smith, Emergency Management Coordinator, </a:t>
            </a:r>
            <a:r>
              <a:rPr lang="en-US" sz="2800">
                <a:hlinkClick r:id="rId3"/>
              </a:rPr>
              <a:t>Jacquelyn.Smith@trinity-health.org</a:t>
            </a:r>
            <a:r>
              <a:rPr lang="en-US" sz="2800"/>
              <a:t> </a:t>
            </a:r>
            <a:endParaRPr lang="en-US" sz="2800">
              <a:solidFill>
                <a:schemeClr val="tx1"/>
              </a:solidFill>
            </a:endParaRPr>
          </a:p>
          <a:p>
            <a:endParaRPr lang="en-US"/>
          </a:p>
        </p:txBody>
      </p:sp>
      <p:sp>
        <p:nvSpPr>
          <p:cNvPr id="3" name="Title 2">
            <a:extLst>
              <a:ext uri="{FF2B5EF4-FFF2-40B4-BE49-F238E27FC236}">
                <a16:creationId xmlns:a16="http://schemas.microsoft.com/office/drawing/2014/main" id="{6A598AA3-78C9-43F7-B248-09B4498C45A2}"/>
              </a:ext>
            </a:extLst>
          </p:cNvPr>
          <p:cNvSpPr>
            <a:spLocks noGrp="1"/>
          </p:cNvSpPr>
          <p:nvPr>
            <p:ph type="title"/>
          </p:nvPr>
        </p:nvSpPr>
        <p:spPr/>
        <p:txBody>
          <a:bodyPr/>
          <a:lstStyle/>
          <a:p>
            <a:r>
              <a:rPr lang="en-US"/>
              <a:t>Emergency Management Contacts</a:t>
            </a:r>
          </a:p>
        </p:txBody>
      </p:sp>
      <p:sp>
        <p:nvSpPr>
          <p:cNvPr id="4" name="Footer Placeholder 3">
            <a:extLst>
              <a:ext uri="{FF2B5EF4-FFF2-40B4-BE49-F238E27FC236}">
                <a16:creationId xmlns:a16="http://schemas.microsoft.com/office/drawing/2014/main" id="{83F67051-0F65-4835-B24F-BDFBEC17E2E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33264EB-3101-4A2E-A8EB-37467998380A}"/>
              </a:ext>
            </a:extLst>
          </p:cNvPr>
          <p:cNvSpPr>
            <a:spLocks noGrp="1"/>
          </p:cNvSpPr>
          <p:nvPr>
            <p:ph type="sldNum" sz="quarter" idx="4"/>
          </p:nvPr>
        </p:nvSpPr>
        <p:spPr/>
        <p:txBody>
          <a:bodyPr/>
          <a:lstStyle/>
          <a:p>
            <a:fld id="{489F9553-C816-6842-8939-EE75ECF7EB2B}" type="slidenum">
              <a:rPr lang="en-US" smtClean="0"/>
              <a:pPr/>
              <a:t>48</a:t>
            </a:fld>
            <a:endParaRPr lang="en-US"/>
          </a:p>
        </p:txBody>
      </p:sp>
    </p:spTree>
    <p:extLst>
      <p:ext uri="{BB962C8B-B14F-4D97-AF65-F5344CB8AC3E}">
        <p14:creationId xmlns:p14="http://schemas.microsoft.com/office/powerpoint/2010/main" val="351694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87F1C-EE31-48DD-BB0E-6A0E364383A0}"/>
              </a:ext>
            </a:extLst>
          </p:cNvPr>
          <p:cNvSpPr>
            <a:spLocks noGrp="1"/>
          </p:cNvSpPr>
          <p:nvPr>
            <p:ph sz="quarter" idx="12"/>
          </p:nvPr>
        </p:nvSpPr>
        <p:spPr>
          <a:xfrm>
            <a:off x="393408" y="770989"/>
            <a:ext cx="8586676" cy="4024438"/>
          </a:xfrm>
        </p:spPr>
        <p:txBody>
          <a:bodyPr>
            <a:normAutofit lnSpcReduction="10000"/>
          </a:bodyPr>
          <a:lstStyle/>
          <a:p>
            <a:r>
              <a:rPr lang="en-US" i="1" u="sng">
                <a:solidFill>
                  <a:schemeClr val="tx2"/>
                </a:solidFill>
              </a:rPr>
              <a:t>Core Values- </a:t>
            </a:r>
            <a:r>
              <a:rPr lang="en-US" sz="2000" i="1"/>
              <a:t>Reverence, Commitment to Those Who Are Poor, Justice, Stewardship, and Integrity.</a:t>
            </a:r>
          </a:p>
          <a:p>
            <a:pPr marL="0" indent="0" algn="ctr">
              <a:buNone/>
            </a:pPr>
            <a:endParaRPr lang="en-US" sz="1400" b="1" i="1" u="sng">
              <a:solidFill>
                <a:schemeClr val="tx2"/>
              </a:solidFill>
            </a:endParaRPr>
          </a:p>
          <a:p>
            <a:pPr marL="0" indent="0" algn="ctr">
              <a:buNone/>
            </a:pPr>
            <a:r>
              <a:rPr lang="en-US" sz="1400" b="1" i="1" u="sng">
                <a:solidFill>
                  <a:schemeClr val="tx2"/>
                </a:solidFill>
              </a:rPr>
              <a:t>Living Our Values Actions:</a:t>
            </a:r>
          </a:p>
          <a:p>
            <a:pPr marL="0" indent="0" algn="ctr">
              <a:buNone/>
            </a:pPr>
            <a:endParaRPr lang="en-US" sz="1400" b="1" i="1" u="sng">
              <a:solidFill>
                <a:schemeClr val="tx2"/>
              </a:solidFill>
            </a:endParaRPr>
          </a:p>
          <a:p>
            <a:r>
              <a:rPr lang="en-US" sz="1400" b="1" i="1">
                <a:solidFill>
                  <a:schemeClr val="tx2"/>
                </a:solidFill>
              </a:rPr>
              <a:t>Reverence:</a:t>
            </a:r>
            <a:r>
              <a:rPr lang="en-US" sz="1400" i="1">
                <a:solidFill>
                  <a:schemeClr val="tx2"/>
                </a:solidFill>
              </a:rPr>
              <a:t> </a:t>
            </a:r>
            <a:r>
              <a:rPr lang="en-US" sz="1400" i="1"/>
              <a:t>I connect with compassion and courtesy.  I respect every person.  I smile, acknowledge others, open doors, make eye contact, and say please and thank you.</a:t>
            </a:r>
          </a:p>
          <a:p>
            <a:r>
              <a:rPr lang="en-US" sz="1400" b="1" i="1">
                <a:solidFill>
                  <a:schemeClr val="tx2"/>
                </a:solidFill>
              </a:rPr>
              <a:t>Commitment to those who are poor: </a:t>
            </a:r>
            <a:r>
              <a:rPr lang="en-US" sz="1400" i="1"/>
              <a:t>I reach out to help those in need.  I escort patients &amp; families to their locations.  I notice when others are suffering or struggling and reach out to comfort and assist them.</a:t>
            </a:r>
          </a:p>
          <a:p>
            <a:r>
              <a:rPr lang="en-US" sz="1400" b="1" i="1">
                <a:solidFill>
                  <a:schemeClr val="tx2"/>
                </a:solidFill>
              </a:rPr>
              <a:t>Justice:</a:t>
            </a:r>
            <a:r>
              <a:rPr lang="en-US" sz="1400" i="1"/>
              <a:t> I make every moment matter.  I build and maintain healthy and trusting relationships.  I avoid judging others because of differences or circumstances.</a:t>
            </a:r>
          </a:p>
          <a:p>
            <a:r>
              <a:rPr lang="en-US" sz="1400" b="1" i="1">
                <a:solidFill>
                  <a:schemeClr val="tx2"/>
                </a:solidFill>
              </a:rPr>
              <a:t>Stewardship:</a:t>
            </a:r>
            <a:r>
              <a:rPr lang="en-US" sz="2000" b="1" i="1"/>
              <a:t>  </a:t>
            </a:r>
            <a:r>
              <a:rPr lang="en-US" sz="1400" i="1"/>
              <a:t>I engage everyday with an owner’s mind and a servant’s heart.  I support other’s in fulfilling our mission.</a:t>
            </a:r>
          </a:p>
          <a:p>
            <a:r>
              <a:rPr lang="en-US" sz="1400" b="1" i="1">
                <a:solidFill>
                  <a:schemeClr val="tx2"/>
                </a:solidFill>
              </a:rPr>
              <a:t>Integrity:  </a:t>
            </a:r>
            <a:r>
              <a:rPr lang="en-US" sz="1400" i="1"/>
              <a:t>I practice gratitude, I put people at the center of all I do by being present and attentive.</a:t>
            </a:r>
          </a:p>
          <a:p>
            <a:endParaRPr lang="en-US" sz="2000" i="1"/>
          </a:p>
          <a:p>
            <a:endParaRPr lang="en-US" sz="2000" i="1">
              <a:solidFill>
                <a:schemeClr val="tx2"/>
              </a:solidFill>
            </a:endParaRPr>
          </a:p>
        </p:txBody>
      </p:sp>
      <p:sp>
        <p:nvSpPr>
          <p:cNvPr id="3" name="Title 2">
            <a:extLst>
              <a:ext uri="{FF2B5EF4-FFF2-40B4-BE49-F238E27FC236}">
                <a16:creationId xmlns:a16="http://schemas.microsoft.com/office/drawing/2014/main" id="{2B664614-90B5-47B0-ABCA-98EADAC21C32}"/>
              </a:ext>
            </a:extLst>
          </p:cNvPr>
          <p:cNvSpPr>
            <a:spLocks noGrp="1"/>
          </p:cNvSpPr>
          <p:nvPr>
            <p:ph type="title"/>
          </p:nvPr>
        </p:nvSpPr>
        <p:spPr>
          <a:xfrm>
            <a:off x="393408" y="235432"/>
            <a:ext cx="8229600" cy="498656"/>
          </a:xfrm>
        </p:spPr>
        <p:txBody>
          <a:bodyPr/>
          <a:lstStyle/>
          <a:p>
            <a:r>
              <a:rPr lang="en-US"/>
              <a:t>Trinity-Health Core Values</a:t>
            </a:r>
          </a:p>
        </p:txBody>
      </p:sp>
      <p:sp>
        <p:nvSpPr>
          <p:cNvPr id="4" name="Footer Placeholder 3">
            <a:extLst>
              <a:ext uri="{FF2B5EF4-FFF2-40B4-BE49-F238E27FC236}">
                <a16:creationId xmlns:a16="http://schemas.microsoft.com/office/drawing/2014/main" id="{75F1C70A-59D6-4F7E-B433-FA2ED2525247}"/>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070D7E8-7464-450A-B3D6-BFAEAE147E44}"/>
              </a:ext>
            </a:extLst>
          </p:cNvPr>
          <p:cNvSpPr>
            <a:spLocks noGrp="1"/>
          </p:cNvSpPr>
          <p:nvPr>
            <p:ph type="sldNum" sz="quarter" idx="4"/>
          </p:nvPr>
        </p:nvSpPr>
        <p:spPr/>
        <p:txBody>
          <a:bodyPr/>
          <a:lstStyle/>
          <a:p>
            <a:fld id="{489F9553-C816-6842-8939-EE75ECF7EB2B}" type="slidenum">
              <a:rPr lang="en-US" smtClean="0"/>
              <a:pPr/>
              <a:t>5</a:t>
            </a:fld>
            <a:endParaRPr lang="en-US"/>
          </a:p>
        </p:txBody>
      </p:sp>
    </p:spTree>
    <p:extLst>
      <p:ext uri="{BB962C8B-B14F-4D97-AF65-F5344CB8AC3E}">
        <p14:creationId xmlns:p14="http://schemas.microsoft.com/office/powerpoint/2010/main" val="18727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6647D-D489-4764-85A9-2948E25DC052}"/>
              </a:ext>
            </a:extLst>
          </p:cNvPr>
          <p:cNvSpPr>
            <a:spLocks noGrp="1"/>
          </p:cNvSpPr>
          <p:nvPr>
            <p:ph sz="quarter" idx="12"/>
          </p:nvPr>
        </p:nvSpPr>
        <p:spPr>
          <a:xfrm>
            <a:off x="393408" y="894339"/>
            <a:ext cx="8236688" cy="4055796"/>
          </a:xfrm>
        </p:spPr>
        <p:txBody>
          <a:bodyPr>
            <a:normAutofit/>
          </a:bodyPr>
          <a:lstStyle/>
          <a:p>
            <a:pPr marL="0" indent="0">
              <a:buNone/>
            </a:pPr>
            <a:r>
              <a:rPr lang="en-US" sz="2000" dirty="0"/>
              <a:t>In our </a:t>
            </a:r>
            <a:r>
              <a:rPr lang="en-US" sz="2000" i="1" dirty="0">
                <a:solidFill>
                  <a:schemeClr val="accent1"/>
                </a:solidFill>
              </a:rPr>
              <a:t>healing environment, </a:t>
            </a:r>
            <a:r>
              <a:rPr lang="en-US" sz="2000" dirty="0"/>
              <a:t>we treat all customers, colleagues, &amp; volunteers with the respect and compassion regardless of age, sexual orientation, culture, religion, physical, social or economic status.</a:t>
            </a:r>
          </a:p>
          <a:p>
            <a:pPr>
              <a:buFont typeface="Wingdings" panose="05000000000000000000" pitchFamily="2" charset="2"/>
              <a:buChar char="v"/>
            </a:pPr>
            <a:endParaRPr lang="en-US" dirty="0"/>
          </a:p>
          <a:p>
            <a:pPr>
              <a:buFont typeface="Wingdings" panose="05000000000000000000" pitchFamily="2" charset="2"/>
              <a:buChar char="v"/>
            </a:pPr>
            <a:r>
              <a:rPr lang="en-US" sz="2000" i="1" dirty="0"/>
              <a:t>We strive to exceed expectations.</a:t>
            </a:r>
          </a:p>
          <a:p>
            <a:pPr>
              <a:buFont typeface="Wingdings" panose="05000000000000000000" pitchFamily="2" charset="2"/>
              <a:buChar char="v"/>
            </a:pPr>
            <a:r>
              <a:rPr lang="en-US" sz="2000" i="1" dirty="0"/>
              <a:t>We listen first then respond.</a:t>
            </a:r>
          </a:p>
          <a:p>
            <a:pPr>
              <a:buFont typeface="Wingdings" panose="05000000000000000000" pitchFamily="2" charset="2"/>
              <a:buChar char="v"/>
            </a:pPr>
            <a:r>
              <a:rPr lang="en-US" sz="2000" i="1" dirty="0"/>
              <a:t>We are always courteous and never rude.</a:t>
            </a:r>
          </a:p>
          <a:p>
            <a:pPr>
              <a:buFont typeface="Wingdings" panose="05000000000000000000" pitchFamily="2" charset="2"/>
              <a:buChar char="v"/>
            </a:pPr>
            <a:r>
              <a:rPr lang="en-US" sz="2000" i="1" dirty="0"/>
              <a:t>We always assume the best and speak positively about the organization and team members in and out of the health system.</a:t>
            </a:r>
          </a:p>
        </p:txBody>
      </p:sp>
      <p:sp>
        <p:nvSpPr>
          <p:cNvPr id="3" name="Title 2">
            <a:extLst>
              <a:ext uri="{FF2B5EF4-FFF2-40B4-BE49-F238E27FC236}">
                <a16:creationId xmlns:a16="http://schemas.microsoft.com/office/drawing/2014/main" id="{1FB8463D-2483-429C-9A24-024F6BED5A34}"/>
              </a:ext>
            </a:extLst>
          </p:cNvPr>
          <p:cNvSpPr>
            <a:spLocks noGrp="1"/>
          </p:cNvSpPr>
          <p:nvPr>
            <p:ph type="title"/>
          </p:nvPr>
        </p:nvSpPr>
        <p:spPr/>
        <p:txBody>
          <a:bodyPr/>
          <a:lstStyle/>
          <a:p>
            <a:r>
              <a:rPr lang="en-US" dirty="0"/>
              <a:t>Service Excellence: </a:t>
            </a:r>
            <a:r>
              <a:rPr lang="en-US" sz="2000" b="1" i="1" dirty="0"/>
              <a:t>Attitude/Courtesy/Respect</a:t>
            </a:r>
            <a:br>
              <a:rPr lang="en-US" dirty="0"/>
            </a:br>
            <a:endParaRPr lang="en-US" dirty="0"/>
          </a:p>
        </p:txBody>
      </p:sp>
      <p:sp>
        <p:nvSpPr>
          <p:cNvPr id="4" name="Footer Placeholder 3">
            <a:extLst>
              <a:ext uri="{FF2B5EF4-FFF2-40B4-BE49-F238E27FC236}">
                <a16:creationId xmlns:a16="http://schemas.microsoft.com/office/drawing/2014/main" id="{0174A0FF-F49C-4742-86FD-981CD04C8168}"/>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7D40EE2C-C843-4875-A9DD-4C06FAD66455}"/>
              </a:ext>
            </a:extLst>
          </p:cNvPr>
          <p:cNvSpPr>
            <a:spLocks noGrp="1"/>
          </p:cNvSpPr>
          <p:nvPr>
            <p:ph type="sldNum" sz="quarter" idx="4"/>
          </p:nvPr>
        </p:nvSpPr>
        <p:spPr/>
        <p:txBody>
          <a:bodyPr/>
          <a:lstStyle/>
          <a:p>
            <a:fld id="{489F9553-C816-6842-8939-EE75ECF7EB2B}" type="slidenum">
              <a:rPr lang="en-US" smtClean="0"/>
              <a:pPr/>
              <a:t>6</a:t>
            </a:fld>
            <a:endParaRPr lang="en-US"/>
          </a:p>
        </p:txBody>
      </p:sp>
    </p:spTree>
    <p:extLst>
      <p:ext uri="{BB962C8B-B14F-4D97-AF65-F5344CB8AC3E}">
        <p14:creationId xmlns:p14="http://schemas.microsoft.com/office/powerpoint/2010/main" val="55614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E64A95-A3CD-44B0-B80C-A07C5B1F89D0}"/>
              </a:ext>
            </a:extLst>
          </p:cNvPr>
          <p:cNvSpPr>
            <a:spLocks noGrp="1"/>
          </p:cNvSpPr>
          <p:nvPr>
            <p:ph sz="half" idx="2"/>
          </p:nvPr>
        </p:nvSpPr>
        <p:spPr>
          <a:xfrm>
            <a:off x="400496" y="1641724"/>
            <a:ext cx="4040188" cy="3190604"/>
          </a:xfrm>
        </p:spPr>
        <p:txBody>
          <a:bodyPr>
            <a:normAutofit/>
          </a:bodyPr>
          <a:lstStyle/>
          <a:p>
            <a:pPr marL="0" indent="0">
              <a:buNone/>
            </a:pPr>
            <a:endParaRPr lang="en-US" sz="1800" i="1"/>
          </a:p>
          <a:p>
            <a:pPr marL="0" indent="0">
              <a:buNone/>
            </a:pPr>
            <a:r>
              <a:rPr lang="en-US" sz="1800" i="1"/>
              <a:t>We value each other as individuals.</a:t>
            </a:r>
          </a:p>
          <a:p>
            <a:pPr marL="0" indent="0">
              <a:buNone/>
            </a:pPr>
            <a:endParaRPr lang="en-US" sz="1800" i="1"/>
          </a:p>
          <a:p>
            <a:pPr marL="0" indent="0">
              <a:buNone/>
            </a:pPr>
            <a:r>
              <a:rPr lang="en-US" sz="1800" i="1"/>
              <a:t>We are on time, prepared and begin and end meetings promptly.</a:t>
            </a:r>
          </a:p>
          <a:p>
            <a:pPr marL="0" indent="0">
              <a:buNone/>
            </a:pPr>
            <a:endParaRPr lang="en-US" sz="1800" i="1"/>
          </a:p>
          <a:p>
            <a:pPr marL="0" indent="0">
              <a:buNone/>
            </a:pPr>
            <a:r>
              <a:rPr lang="en-US" sz="1800" i="1"/>
              <a:t>We are empowered to own and solve problems.</a:t>
            </a:r>
          </a:p>
          <a:p>
            <a:pPr marL="0" indent="0">
              <a:buNone/>
            </a:pPr>
            <a:endParaRPr lang="en-US"/>
          </a:p>
        </p:txBody>
      </p:sp>
      <p:sp>
        <p:nvSpPr>
          <p:cNvPr id="9" name="Text Placeholder 8">
            <a:extLst>
              <a:ext uri="{FF2B5EF4-FFF2-40B4-BE49-F238E27FC236}">
                <a16:creationId xmlns:a16="http://schemas.microsoft.com/office/drawing/2014/main" id="{3FDAC400-3D1D-4B71-AEB2-A17DA2EED39B}"/>
              </a:ext>
            </a:extLst>
          </p:cNvPr>
          <p:cNvSpPr>
            <a:spLocks noGrp="1"/>
          </p:cNvSpPr>
          <p:nvPr>
            <p:ph type="body" sz="quarter" idx="3"/>
          </p:nvPr>
        </p:nvSpPr>
        <p:spPr>
          <a:xfrm>
            <a:off x="4588322" y="921990"/>
            <a:ext cx="4041775" cy="479822"/>
          </a:xfrm>
        </p:spPr>
        <p:txBody>
          <a:bodyPr>
            <a:normAutofit/>
          </a:bodyPr>
          <a:lstStyle/>
          <a:p>
            <a:r>
              <a:rPr lang="en-US" sz="2000">
                <a:solidFill>
                  <a:schemeClr val="tx2"/>
                </a:solidFill>
              </a:rPr>
              <a:t>Commitment to each other.</a:t>
            </a:r>
          </a:p>
        </p:txBody>
      </p:sp>
      <p:sp>
        <p:nvSpPr>
          <p:cNvPr id="10" name="Content Placeholder 9">
            <a:extLst>
              <a:ext uri="{FF2B5EF4-FFF2-40B4-BE49-F238E27FC236}">
                <a16:creationId xmlns:a16="http://schemas.microsoft.com/office/drawing/2014/main" id="{822C0FD7-7173-4448-B1D1-9D9AF49E44FF}"/>
              </a:ext>
            </a:extLst>
          </p:cNvPr>
          <p:cNvSpPr>
            <a:spLocks noGrp="1"/>
          </p:cNvSpPr>
          <p:nvPr>
            <p:ph sz="quarter" idx="4"/>
          </p:nvPr>
        </p:nvSpPr>
        <p:spPr/>
        <p:txBody>
          <a:bodyPr>
            <a:normAutofit/>
          </a:bodyPr>
          <a:lstStyle/>
          <a:p>
            <a:r>
              <a:rPr lang="en-US" sz="1800" i="1"/>
              <a:t>We seek to learn and are open to new ideas &amp; change.</a:t>
            </a:r>
          </a:p>
          <a:p>
            <a:r>
              <a:rPr lang="en-US" sz="1800" i="1"/>
              <a:t>We ask for, welcome and give feedback to each other in a timely, direct and constructive manner.</a:t>
            </a:r>
          </a:p>
          <a:p>
            <a:r>
              <a:rPr lang="en-US" sz="1800" i="1"/>
              <a:t>We act with honesty and integrity, taking responsibility for our actions.</a:t>
            </a:r>
          </a:p>
          <a:p>
            <a:endParaRPr lang="en-US" sz="1600" i="1"/>
          </a:p>
        </p:txBody>
      </p:sp>
      <p:sp>
        <p:nvSpPr>
          <p:cNvPr id="4" name="Footer Placeholder 3">
            <a:extLst>
              <a:ext uri="{FF2B5EF4-FFF2-40B4-BE49-F238E27FC236}">
                <a16:creationId xmlns:a16="http://schemas.microsoft.com/office/drawing/2014/main" id="{573A148B-DC3F-4C38-BDBB-2B580A89D016}"/>
              </a:ext>
            </a:extLst>
          </p:cNvPr>
          <p:cNvSpPr>
            <a:spLocks noGrp="1"/>
          </p:cNvSpPr>
          <p:nvPr>
            <p:ph type="ftr" sz="quarter" idx="10"/>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3343AE68-081E-4A5A-A475-82B673BF1BD7}"/>
              </a:ext>
            </a:extLst>
          </p:cNvPr>
          <p:cNvSpPr>
            <a:spLocks noGrp="1"/>
          </p:cNvSpPr>
          <p:nvPr>
            <p:ph type="sldNum" sz="quarter" idx="11"/>
          </p:nvPr>
        </p:nvSpPr>
        <p:spPr/>
        <p:txBody>
          <a:bodyPr/>
          <a:lstStyle/>
          <a:p>
            <a:fld id="{489F9553-C816-6842-8939-EE75ECF7EB2B}" type="slidenum">
              <a:rPr lang="en-US" smtClean="0"/>
              <a:pPr/>
              <a:t>7</a:t>
            </a:fld>
            <a:endParaRPr lang="en-US"/>
          </a:p>
        </p:txBody>
      </p:sp>
      <p:sp>
        <p:nvSpPr>
          <p:cNvPr id="3" name="Title 2">
            <a:extLst>
              <a:ext uri="{FF2B5EF4-FFF2-40B4-BE49-F238E27FC236}">
                <a16:creationId xmlns:a16="http://schemas.microsoft.com/office/drawing/2014/main" id="{EDDB8EE1-6552-4149-AB43-097DEFD476AC}"/>
              </a:ext>
            </a:extLst>
          </p:cNvPr>
          <p:cNvSpPr>
            <a:spLocks noGrp="1"/>
          </p:cNvSpPr>
          <p:nvPr>
            <p:ph type="title"/>
          </p:nvPr>
        </p:nvSpPr>
        <p:spPr/>
        <p:txBody>
          <a:bodyPr/>
          <a:lstStyle/>
          <a:p>
            <a:r>
              <a:rPr lang="en-US"/>
              <a:t>Service Excellence </a:t>
            </a:r>
          </a:p>
        </p:txBody>
      </p:sp>
      <p:sp>
        <p:nvSpPr>
          <p:cNvPr id="7" name="Text Placeholder 6">
            <a:extLst>
              <a:ext uri="{FF2B5EF4-FFF2-40B4-BE49-F238E27FC236}">
                <a16:creationId xmlns:a16="http://schemas.microsoft.com/office/drawing/2014/main" id="{C1EB0DFC-ABA9-4144-5237-886542565252}"/>
              </a:ext>
            </a:extLst>
          </p:cNvPr>
          <p:cNvSpPr>
            <a:spLocks noGrp="1"/>
          </p:cNvSpPr>
          <p:nvPr>
            <p:ph type="body" idx="1"/>
          </p:nvPr>
        </p:nvSpPr>
        <p:spPr>
          <a:xfrm>
            <a:off x="393408" y="1143070"/>
            <a:ext cx="4047276" cy="498656"/>
          </a:xfrm>
        </p:spPr>
        <p:txBody>
          <a:bodyPr>
            <a:noAutofit/>
          </a:bodyPr>
          <a:lstStyle/>
          <a:p>
            <a:r>
              <a:rPr lang="en-US" sz="1800">
                <a:solidFill>
                  <a:schemeClr val="tx2"/>
                </a:solidFill>
              </a:rPr>
              <a:t>Welcoming Environment &amp; Teamwork</a:t>
            </a:r>
          </a:p>
        </p:txBody>
      </p:sp>
    </p:spTree>
    <p:extLst>
      <p:ext uri="{BB962C8B-B14F-4D97-AF65-F5344CB8AC3E}">
        <p14:creationId xmlns:p14="http://schemas.microsoft.com/office/powerpoint/2010/main" val="299860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8</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4079127837"/>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25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9</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173711858"/>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1047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91ADDEB6-328D-4400-8A37-318A26FE54AA}&quot;/&gt;&lt;isInvalidForFieldText val=&quot;0&quot;/&gt;&lt;Image&gt;&lt;filename val=&quot;C:\Users\klinen.TRINITY-HEALTH\AppData\Local\Temp\CP6756100331187Session\CPTrustFolder6756100331203\PPTImport6756100544234\data\asimages\{91ADDEB6-328D-4400-8A37-318A26FE54AA}_2.png&quot;/&gt;&lt;left val=&quot;78&quot;/&gt;&lt;top val=&quot;0&quot;/&gt;&lt;width val=&quot;817&quot;/&gt;&lt;height val=&quot;13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5&quot;/&gt;&lt;lineCharCount val=&quot;65&quot;/&gt;&lt;lineCharCount val=&quot;71&quot;/&gt;&lt;lineCharCount val=&quot;32&quot;/&gt;&lt;lineCharCount val=&quot;1&quot;/&gt;&lt;lineCharCount val=&quot;78&quot;/&gt;&lt;lineCharCount val=&quot;63&quot;/&gt;&lt;lineCharCount val=&quot;74&quot;/&gt;&lt;lineCharCount val=&quot;77&quot;/&gt;&lt;lineCharCount val=&quot;68&quot;/&gt;&lt;lineCharCount val=&quot;28&quot;/&gt;&lt;lineCharCount val=&quot;2&quot;/&gt;&lt;lineCharCount val=&quot;71&quot;/&gt;&lt;lineCharCount val=&quot;54&quot;/&gt;&lt;/TableIndex&gt;&lt;/ShapeTextInfo&gt;"/>
  <p:tag name="HTML_SHAPEINFO" val="&lt;ThreeDShapeInfo&gt;&lt;uuid val=&quot;{4354766E-0588-4ACF-B33B-B3442E3EE2D3}&quot;/&gt;&lt;isInvalidForFieldText val=&quot;0&quot;/&gt;&lt;Image&gt;&lt;filename val=&quot;C:\Users\klinen.TRINITY-HEALTH\AppData\Local\Temp\CP6756100331187Session\CPTrustFolder6756100331203\PPTImport6756100544234\data\asimages\{4354766E-0588-4ACF-B33B-B3442E3EE2D3}_2.png&quot;/&gt;&lt;left val=&quot;14&quot;/&gt;&lt;top val=&quot;104&quot;/&gt;&lt;width val=&quot;923&quot;/&gt;&lt;height val=&quot;55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EFCC2E1-3DF9-491C-8CF8-C1BCEED53FB0}&quot;/&gt;&lt;isInvalidForFieldText val=&quot;0&quot;/&gt;&lt;Image&gt;&lt;filename val=&quot;C:\Users\klinen.TRINITY-HEALTH\AppData\Local\Temp\CP6756100331187Session\CPTrustFolder6756100331203\PPTImport6756100544234\data\asimages\{0EFCC2E1-3DF9-491C-8CF8-C1BCEED53FB0}_3.png&quot;/&gt;&lt;left val=&quot;-120&quot;/&gt;&lt;top val=&quot;13&quot;/&gt;&lt;width val=&quot;817&quot;/&gt;&lt;height val=&quot;13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4&quot;/&gt;&lt;lineCharCount val=&quot;72&quot;/&gt;&lt;lineCharCount val=&quot;79&quot;/&gt;&lt;lineCharCount val=&quot;41&quot;/&gt;&lt;lineCharCount val=&quot;75&quot;/&gt;&lt;lineCharCount val=&quot;26&quot;/&gt;&lt;lineCharCount val=&quot;66&quot;/&gt;&lt;lineCharCount val=&quot;65&quot;/&gt;&lt;lineCharCount val=&quot;67&quot;/&gt;&lt;lineCharCount val=&quot;1&quot;/&gt;&lt;lineCharCount val=&quot;71&quot;/&gt;&lt;lineCharCount val=&quot;63&quot;/&gt;&lt;lineCharCount val=&quot;58&quot;/&gt;&lt;lineCharCount val=&quot;53&quot;/&gt;&lt;lineCharCount val=&quot;61&quot;/&gt;&lt;lineCharCount val=&quot;20&quot;/&gt;&lt;lineCharCount val=&quot;1&quot;/&gt;&lt;/TableIndex&gt;&lt;/ShapeTextInfo&gt;"/>
  <p:tag name="HTML_SHAPEINFO" val="&lt;ThreeDShapeInfo&gt;&lt;uuid val=&quot;{54440A9D-12C9-41A3-BA1E-E3E50F6283F1}&quot;/&gt;&lt;isInvalidForFieldText val=&quot;0&quot;/&gt;&lt;Image&gt;&lt;filename val=&quot;C:\Users\klinen.TRINITY-HEALTH\AppData\Local\Temp\CP6756100331187Session\CPTrustFolder6756100331203\PPTImport6756100544234\data\asimages\{54440A9D-12C9-41A3-BA1E-E3E50F6283F1}_3.png&quot;/&gt;&lt;left val=&quot;4&quot;/&gt;&lt;top val=&quot;135&quot;/&gt;&lt;width val=&quot;939&quot;/&gt;&lt;height val=&quot;60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12FA91D2-0531-48E3-8056-EBFB8621E3B4}&quot;/&gt;&lt;isInvalidForFieldText val=&quot;0&quot;/&gt;&lt;Image&gt;&lt;filename val=&quot;C:\Users\klinen.TRINITY-HEALTH\AppData\Local\Temp\CP6756100331187Session\CPTrustFolder6756100331203\PPTImport6756100544234\data\asimages\{12FA91D2-0531-48E3-8056-EBFB8621E3B4}_4.png&quot;/&gt;&lt;left val=&quot;47&quot;/&gt;&lt;top val=&quot;9&quot;/&gt;&lt;width val=&quot;817&quot;/&gt;&lt;height val=&quot;13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81&quot;/&gt;&lt;lineCharCount val=&quot;75&quot;/&gt;&lt;lineCharCount val=&quot;1&quot;/&gt;&lt;lineCharCount val=&quot;86&quot;/&gt;&lt;lineCharCount val=&quot;55&quot;/&gt;&lt;lineCharCount val=&quot;2&quot;/&gt;&lt;lineCharCount val=&quot;82&quot;/&gt;&lt;lineCharCount val=&quot;29&quot;/&gt;&lt;lineCharCount val=&quot;1&quot;/&gt;&lt;lineCharCount val=&quot;90&quot;/&gt;&lt;lineCharCount val=&quot;88&quot;/&gt;&lt;lineCharCount val=&quot;1&quot;/&gt;&lt;lineCharCount val=&quot;81&quot;/&gt;&lt;lineCharCount val=&quot;20&quot;/&gt;&lt;lineCharCount val=&quot;1&quot;/&gt;&lt;lineCharCount val=&quot;90&quot;/&gt;&lt;lineCharCount val=&quot;90&quot;/&gt;&lt;lineCharCount val=&quot;64&quot;/&gt;&lt;lineCharCount val=&quot;1&quot;/&gt;&lt;/TableIndex&gt;&lt;/ShapeTextInfo&gt;"/>
  <p:tag name="HTML_SHAPEINFO" val="&lt;ThreeDShapeInfo&gt;&lt;uuid val=&quot;{C763108A-FF10-4912-920E-E355104ADEDF}&quot;/&gt;&lt;isInvalidForFieldText val=&quot;0&quot;/&gt;&lt;Image&gt;&lt;filename val=&quot;C:\Users\klinen.TRINITY-HEALTH\AppData\Local\Temp\CP6756100331187Session\CPTrustFolder6756100331203\PPTImport6756100544234\data\asimages\{C763108A-FF10-4912-920E-E355104ADEDF}_4.png&quot;/&gt;&lt;left val=&quot;6&quot;/&gt;&lt;top val=&quot;108&quot;/&gt;&lt;width val=&quot;826&quot;/&gt;&lt;height val=&quot;57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20186F6-72B8-4D69-8E97-6D8D262663A9}&quot;/&gt;&lt;isInvalidForFieldText val=&quot;0&quot;/&gt;&lt;Image&gt;&lt;filename val=&quot;C:\Users\klinen.TRINITY-HEALTH\AppData\Local\Temp\CP6756100331187Session\CPTrustFolder6756100331203\PPTImport6756100544234\data\asimages\{020186F6-72B8-4D69-8E97-6D8D262663A9}_5.png&quot;/&gt;&lt;left val=&quot;62&quot;/&gt;&lt;top val=&quot;-9&quot;/&gt;&lt;width val=&quot;826&quot;/&gt;&lt;height val=&quot;13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70&quot;/&gt;&lt;lineCharCount val=&quot;56&quot;/&gt;&lt;lineCharCount val=&quot;2&quot;/&gt;&lt;/TableIndex&gt;&lt;/ShapeTextInfo&gt;"/>
  <p:tag name="HTML_SHAPEINFO" val="&lt;ThreeDShapeInfo&gt;&lt;uuid val=&quot;{5ED95A7B-C9F2-45D8-A3AA-979866FFDBD9}&quot;/&gt;&lt;isInvalidForFieldText val=&quot;0&quot;/&gt;&lt;Image&gt;&lt;filename val=&quot;C:\Users\klinen.TRINITY-HEALTH\AppData\Local\Temp\CP6756100331187Session\CPTrustFolder6756100331203\PPTImport6756100544234\data\asimages\{5ED95A7B-C9F2-45D8-A3AA-979866FFDBD9}_5.png&quot;/&gt;&lt;left val=&quot;28&quot;/&gt;&lt;top val=&quot;108&quot;/&gt;&lt;width val=&quot;885&quot;/&gt;&lt;height val=&quot;48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BF9F930-94B5-4CFD-B99A-D748DB2086A4}&quot;/&gt;&lt;isInvalidForFieldText val=&quot;0&quot;/&gt;&lt;Image&gt;&lt;filename val=&quot;C:\Users\klinen.TRINITY-HEALTH\AppData\Local\Temp\CP6756100331187Session\CPTrustFolder6756100331203\PPTImport6756100544234\data\asimages\{4BF9F930-94B5-4CFD-B99A-D748DB2086A4}_6.png&quot;/&gt;&lt;left val=&quot;28&quot;/&gt;&lt;top val=&quot;0&quot;/&gt;&lt;width val=&quot;843&quot;/&gt;&lt;height val=&quot;13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2&quot;/&gt;&lt;lineCharCount val=&quot;65&quot;/&gt;&lt;lineCharCount val=&quot;31&quot;/&gt;&lt;lineCharCount val=&quot;48&quot;/&gt;&lt;lineCharCount val=&quot;32&quot;/&gt;&lt;lineCharCount val=&quot;72&quot;/&gt;&lt;lineCharCount val=&quot;31&quot;/&gt;&lt;lineCharCount val=&quot;66&quot;/&gt;&lt;lineCharCount val=&quot;61&quot;/&gt;&lt;lineCharCount val=&quot;70&quot;/&gt;&lt;lineCharCount val=&quot;57&quot;/&gt;&lt;lineCharCount val=&quot;67&quot;/&gt;&lt;lineCharCount val=&quot;60&quot;/&gt;&lt;lineCharCount val=&quot;47&quot;/&gt;&lt;/TableIndex&gt;&lt;/ShapeTextInfo&gt;"/>
  <p:tag name="HTML_SHAPEINFO" val="&lt;ThreeDShapeInfo&gt;&lt;uuid val=&quot;{F5391F23-155A-4730-8DB6-4FE5BAB58B4B}&quot;/&gt;&lt;isInvalidForFieldText val=&quot;0&quot;/&gt;&lt;Image&gt;&lt;filename val=&quot;C:\Users\klinen.TRINITY-HEALTH\AppData\Local\Temp\CP6756100331187Session\CPTrustFolder6756100331203\PPTImport6756100544234\data\asimages\{F5391F23-155A-4730-8DB6-4FE5BAB58B4B}_6.png&quot;/&gt;&lt;left val=&quot;32&quot;/&gt;&lt;top val=&quot;138&quot;/&gt;&lt;width val=&quot;875&quot;/&gt;&lt;height val=&quot;58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36&quot;/&gt;&lt;lineCharCount val=&quot;1&quot;/&gt;&lt;/TableIndex&gt;&lt;/ShapeTextInfo&gt;"/>
  <p:tag name="HTML_SHAPEINFO" val="&lt;ThreeDShapeInfo&gt;&lt;uuid val=&quot;{75A06CB6-2365-4394-A6FF-D6E25EA682D9}&quot;/&gt;&lt;isInvalidForFieldText val=&quot;0&quot;/&gt;&lt;Image&gt;&lt;filename val=&quot;C:\Users\klinen.TRINITY-HEALTH\AppData\Local\Temp\CP6756100331187Session\CPTrustFolder6756100331203\PPTImport6756100544234\data\asimages\{75A06CB6-2365-4394-A6FF-D6E25EA682D9}_7.png&quot;/&gt;&lt;left val=&quot;95&quot;/&gt;&lt;top val=&quot;158&quot;/&gt;&lt;width val=&quot;819&quot;/&gt;&lt;height val=&quot;44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4&quot;/&gt;&lt;/TableIndex&gt;&lt;/ShapeTextInfo&gt;"/>
  <p:tag name="HTML_SHAPEINFO" val="&lt;ThreeDShapeInfo&gt;&lt;uuid val=&quot;{383A0D41-38E0-4944-BECA-A753C17835F2}&quot;/&gt;&lt;isInvalidForFieldText val=&quot;0&quot;/&gt;&lt;Image&gt;&lt;filename val=&quot;C:\Users\klinen.TRINITY-HEALTH\AppData\Local\Temp\CP6756100331187Session\CPTrustFolder6756100331203\PPTImport6756100544234\data\asimages\{383A0D41-38E0-4944-BECA-A753C17835F2}_7.png&quot;/&gt;&lt;left val=&quot;95&quot;/&gt;&lt;top val=&quot;15&quot;/&gt;&lt;width val=&quot;817&quot;/&gt;&lt;height val=&quot;1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1&quot;/&gt;&lt;lineCharCount val=&quot;49&quot;/&gt;&lt;/TableIndex&gt;&lt;TableIndex row=&quot;2&quot; col=&quot;1&quot;&gt;&lt;linesCount val=&quot;1&quot;/&gt;&lt;lineCharCount val=&quot;9&quot;/&gt;&lt;/TableIndex&gt;&lt;TableIndex row=&quot;2&quot; col=&quot;2&quot;&gt;&lt;linesCount val=&quot;1&quot;/&gt;&lt;lineCharCount val=&quot;84&quot;/&gt;&lt;/TableIndex&gt;&lt;TableIndex row=&quot;3&quot; col=&quot;1&quot;&gt;&lt;linesCount val=&quot;1&quot;/&gt;&lt;lineCharCount val=&quot;11&quot;/&gt;&lt;/TableIndex&gt;&lt;TableIndex row=&quot;3&quot; col=&quot;2&quot;&gt;&lt;linesCount val=&quot;1&quot;/&gt;&lt;lineCharCount val=&quot;62&quot;/&gt;&lt;/TableIndex&gt;&lt;TableIndex row=&quot;4&quot; col=&quot;1&quot;&gt;&lt;linesCount val=&quot;1&quot;/&gt;&lt;lineCharCount val=&quot;10&quot;/&gt;&lt;/TableIndex&gt;&lt;TableIndex row=&quot;4&quot; col=&quot;2&quot;&gt;&lt;linesCount val=&quot;1&quot;/&gt;&lt;lineCharCount val=&quot;39&quot;/&gt;&lt;/TableIndex&gt;&lt;TableIndex row=&quot;5&quot; col=&quot;1&quot;&gt;&lt;linesCount val=&quot;1&quot;/&gt;&lt;lineCharCount val=&quot;17&quot;/&gt;&lt;/TableIndex&gt;&lt;TableIndex row=&quot;5&quot; col=&quot;2&quot;&gt;&lt;linesCount val=&quot;1&quot;/&gt;&lt;lineCharCount val=&quot;52&quot;/&gt;&lt;/TableIndex&gt;&lt;TableIndex row=&quot;6&quot; col=&quot;1&quot;&gt;&lt;linesCount val=&quot;1&quot;/&gt;&lt;lineCharCount val=&quot;14&quot;/&gt;&lt;/TableIndex&gt;&lt;TableIndex row=&quot;6&quot; col=&quot;2&quot;&gt;&lt;linesCount val=&quot;1&quot;/&gt;&lt;lineCharCount val=&quot;51&quot;/&gt;&lt;/TableIndex&gt;&lt;TableIndex row=&quot;7&quot; col=&quot;1&quot;&gt;&lt;linesCount val=&quot;1&quot;/&gt;&lt;lineCharCount val=&quot;21&quot;/&gt;&lt;/TableIndex&gt;&lt;TableIndex row=&quot;7&quot; col=&quot;2&quot;&gt;&lt;linesCount val=&quot;1&quot;/&gt;&lt;lineCharCount val=&quot;74&quot;/&gt;&lt;/TableIndex&gt;&lt;TableIndex row=&quot;8&quot; col=&quot;1&quot;&gt;&lt;linesCount val=&quot;2&quot;/&gt;&lt;lineCharCount val=&quot;28&quot;/&gt;&lt;lineCharCount val=&quot;12&quot;/&gt;&lt;/TableIndex&gt;&lt;TableIndex row=&quot;8&quot; col=&quot;2&quot;&gt;&lt;linesCount val=&quot;1&quot;/&gt;&lt;lineCharCount val=&quot;51&quot;/&gt;&lt;/TableIndex&gt;&lt;TableIndex row=&quot;9&quot; col=&quot;1&quot;&gt;&lt;linesCount val=&quot;1&quot;/&gt;&lt;lineCharCount val=&quot;32&quot;/&gt;&lt;/TableIndex&gt;&lt;TableIndex row=&quot;9&quot; col=&quot;2&quot;&gt;&lt;linesCount val=&quot;1&quot;/&gt;&lt;lineCharCount val=&quot;45&quot;/&gt;&lt;/TableIndex&gt;&lt;TableIndex row=&quot;10&quot; col=&quot;1&quot;&gt;&lt;linesCount val=&quot;2&quot;/&gt;&lt;lineCharCount val=&quot;29&quot;/&gt;&lt;lineCharCount val=&quot;12&quot;/&gt;&lt;/TableIndex&gt;&lt;TableIndex row=&quot;10&quot; col=&quot;2&quot;&gt;&lt;linesCount val=&quot;1&quot;/&gt;&lt;lineCharCount val=&quot;48&quot;/&gt;&lt;/TableIndex&gt;&lt;TableIndex row=&quot;11&quot; col=&quot;1&quot;&gt;&lt;linesCount val=&quot;1&quot;/&gt;&lt;lineCharCount val=&quot;28&quot;/&gt;&lt;/TableIndex&gt;&lt;TableIndex row=&quot;11&quot; col=&quot;2&quot;&gt;&lt;linesCount val=&quot;1&quot;/&gt;&lt;lineCharCount val=&quot;43&quot;/&gt;&lt;/TableIndex&gt;&lt;/ShapeTextInfo&gt;"/>
  <p:tag name="PRESENTER_SHAPEINFO" val="&lt;ThreeDShapeInfo&gt;&lt;uuid val=&quot;{BB66F348-3412-4D8B-8ECA-446A40F8E2AB}&quot;/&gt;&lt;isInvalidForFieldText val=&quot;0&quot;/&gt;&lt;Image&gt;&lt;filename val=&quot;C:\Users\klinen.TRINITY-HEALTH\AppData\Local\Temp\CP657639967484Session\CPTrustFolder657639967500\PPTImport657640030796\data\asimages\{BB66F348-3412-4D8B-8ECA-446A40F8E2AB}_4.png&quot;/&gt;&lt;left val=&quot;46&quot;/&gt;&lt;top val=&quot;151&quot;/&gt;&lt;width val=&quot;869&quot;/&gt;&lt;height val=&quot;48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5&quot;/&gt;&lt;/TableIndex&gt;&lt;/ShapeTextInfo&gt;"/>
  <p:tag name="PRESENTER_DUMMYTAG" val="&lt;DummyForForceWrite&gt;&lt;/DummyForForceWrite&gt;"/>
  <p:tag name="HTML_SHAPEINFO" val="&lt;ThreeDShapeInfo&gt;&lt;uuid val=&quot;{C3912029-05CD-48D4-9F97-849D745F088A}&quot;/&gt;&lt;isInvalidForFieldText val=&quot;0&quot;/&gt;&lt;Image&gt;&lt;filename val=&quot;C:\Users\klinen.TRINITY-HEALTH\AppData\Local\Temp\CP6756100331187Session\CPTrustFolder6756100331203\PPTImport6756100544234\data\asimages\{C3912029-05CD-48D4-9F97-849D745F088A}_1.png&quot;/&gt;&lt;left val=&quot;59&quot;/&gt;&lt;top val=&quot;0&quot;/&gt;&lt;width val=&quot;857&quot;/&gt;&lt;height val=&quot;17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quot;/&gt;&lt;lineCharCount val=&quot;1&quot;/&gt;&lt;lineCharCount val=&quot;1&quot;/&gt;&lt;lineCharCount val=&quot;1&quot;/&gt;&lt;lineCharCount val=&quot;1&quot;/&gt;&lt;lineCharCount val=&quot;1&quot;/&gt;&lt;lineCharCount val=&quot;46&quot;/&gt;&lt;lineCharCount val=&quot;30&quot;/&gt;&lt;lineCharCount val=&quot;1&quot;/&gt;&lt;lineCharCount val=&quot;56&quot;/&gt;&lt;lineCharCount val=&quot;59&quot;/&gt;&lt;lineCharCount val=&quot;34&quot;/&gt;&lt;lineCharCount val=&quot;31&quot;/&gt;&lt;/TableIndex&gt;&lt;/ShapeTextInfo&gt;"/>
  <p:tag name="PRESENTER_DUMMYTAG" val="&lt;DummyForForceWrite&gt;&lt;/DummyForForceWrite&gt;"/>
  <p:tag name="HTML_SHAPEINFO" val="&lt;ThreeDShapeInfo&gt;&lt;uuid val=&quot;{7945F832-B753-4FCC-B2CD-58CEC18A443B}&quot;/&gt;&lt;isInvalidForFieldText val=&quot;0&quot;/&gt;&lt;Image&gt;&lt;filename val=&quot;C:\Users\klinen.TRINITY-HEALTH\AppData\Local\Temp\CP6756100331187Session\CPTrustFolder6756100331203\PPTImport6756100544234\data\asimages\{7945F832-B753-4FCC-B2CD-58CEC18A443B}_1.png&quot;/&gt;&lt;left val=&quot;73&quot;/&gt;&lt;top val=&quot;158&quot;/&gt;&lt;width val=&quot;822&quot;/&gt;&lt;height val=&quot;51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7B91146459AF40A1B4E64E283CD23B" ma:contentTypeVersion="2" ma:contentTypeDescription="Create a new document." ma:contentTypeScope="" ma:versionID="c9d3c83a75cbe0b3153ba50c243ee107">
  <xsd:schema xmlns:xsd="http://www.w3.org/2001/XMLSchema" xmlns:xs="http://www.w3.org/2001/XMLSchema" xmlns:p="http://schemas.microsoft.com/office/2006/metadata/properties" xmlns:ns2="268ca577-9b2b-4051-9b90-c0cbf313c420" targetNamespace="http://schemas.microsoft.com/office/2006/metadata/properties" ma:root="true" ma:fieldsID="7a4bc3baa1297feef76caa7193b568f1" ns2:_="">
    <xsd:import namespace="268ca577-9b2b-4051-9b90-c0cbf313c42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ca577-9b2b-4051-9b90-c0cbf313c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89451C-B86D-43F5-AA06-34D722258368}">
  <ds:schemaRefs>
    <ds:schemaRef ds:uri="268ca577-9b2b-4051-9b90-c0cbf313c420"/>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3.xml><?xml version="1.0" encoding="utf-8"?>
<ds:datastoreItem xmlns:ds="http://schemas.openxmlformats.org/officeDocument/2006/customXml" ds:itemID="{EB8DC7AE-9A15-4165-B985-657E2F658E96}">
  <ds:schemaRefs>
    <ds:schemaRef ds:uri="268ca577-9b2b-4051-9b90-c0cbf313c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24</TotalTime>
  <Words>4445</Words>
  <Application>Microsoft Office PowerPoint</Application>
  <PresentationFormat>On-screen Show (16:9)</PresentationFormat>
  <Paragraphs>447</Paragraphs>
  <Slides>48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Algerian</vt:lpstr>
      <vt:lpstr>Arial</vt:lpstr>
      <vt:lpstr>Bradley Hand ITC</vt:lpstr>
      <vt:lpstr>Calibri</vt:lpstr>
      <vt:lpstr>Segoe Print</vt:lpstr>
      <vt:lpstr>Times New Roman</vt:lpstr>
      <vt:lpstr>Wingdings</vt:lpstr>
      <vt:lpstr>Main Content Slide Layout</vt:lpstr>
      <vt:lpstr>VOLUNTEER ORIENTATION</vt:lpstr>
      <vt:lpstr>TABLE OF CONTENTS</vt:lpstr>
      <vt:lpstr>Trinity-Health System</vt:lpstr>
      <vt:lpstr>Trinity-Health Mission Statement</vt:lpstr>
      <vt:lpstr>Trinity-Health Core Values</vt:lpstr>
      <vt:lpstr>Service Excellence: Attitude/Courtesy/Respect </vt:lpstr>
      <vt:lpstr>Service Excellence </vt:lpstr>
      <vt:lpstr>Service Excellence Standards</vt:lpstr>
      <vt:lpstr>Service Excellence Standards</vt:lpstr>
      <vt:lpstr>Service Excellence: A4 Approach</vt:lpstr>
      <vt:lpstr>Service Excellence Standards</vt:lpstr>
      <vt:lpstr>Service Excellence Standards</vt:lpstr>
      <vt:lpstr>Service Excellence: Communication &amp; Managing Up</vt:lpstr>
      <vt:lpstr>Service Excellence: Communication/AIDET</vt:lpstr>
      <vt:lpstr>Volunteer Procedures/ Check-In</vt:lpstr>
      <vt:lpstr>Volunteer Procedures Check in/Check out</vt:lpstr>
      <vt:lpstr>Volunteer Procedures Dress Code Do’s &amp; Don’ts</vt:lpstr>
      <vt:lpstr>Volunteer Procedures:  Your Volunteer Liaison</vt:lpstr>
      <vt:lpstr>PowerPoint Presentation</vt:lpstr>
      <vt:lpstr>Infection Control:  </vt:lpstr>
      <vt:lpstr>Hand washing is the single most effective way to prevent the spread of infection.</vt:lpstr>
      <vt:lpstr>Plain Language Review</vt:lpstr>
      <vt:lpstr>Plain Language</vt:lpstr>
      <vt:lpstr>What to do in a Fire Alarm Activation</vt:lpstr>
      <vt:lpstr>In a Fire Alarm Activation</vt:lpstr>
      <vt:lpstr>Code Blue</vt:lpstr>
      <vt:lpstr>Medical Emergency</vt:lpstr>
      <vt:lpstr>Missing Patient</vt:lpstr>
      <vt:lpstr>Weather-Related Threats</vt:lpstr>
      <vt:lpstr>Security Assistance Required</vt:lpstr>
      <vt:lpstr>Other Threats</vt:lpstr>
      <vt:lpstr>Evacuation &amp; Sheltering-in-place</vt:lpstr>
      <vt:lpstr>Types of Evacuation</vt:lpstr>
      <vt:lpstr>Shelter-in-place</vt:lpstr>
      <vt:lpstr>Staff Response and Notification</vt:lpstr>
      <vt:lpstr>Patient &amp; Protected Health Information</vt:lpstr>
      <vt:lpstr>Evacuation Equipment</vt:lpstr>
      <vt:lpstr>SJMHS: AlbacMat Rescue Mat Training Module</vt:lpstr>
      <vt:lpstr>AlbacMat</vt:lpstr>
      <vt:lpstr>AlbacMat Features</vt:lpstr>
      <vt:lpstr>Storage Locations </vt:lpstr>
      <vt:lpstr>Care of the AlbacMat After Use</vt:lpstr>
      <vt:lpstr>Additional Post Use Facts</vt:lpstr>
      <vt:lpstr>Using the AlbacMat  </vt:lpstr>
      <vt:lpstr>Find out More</vt:lpstr>
      <vt:lpstr>Where do I find Emergency Management Plans?</vt:lpstr>
      <vt:lpstr>Where can I find out more about Emergency Management?</vt:lpstr>
      <vt:lpstr>Emergency Management Contacts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Lisa Austin</cp:lastModifiedBy>
  <cp:revision>1</cp:revision>
  <cp:lastPrinted>2024-08-05T17:50:55Z</cp:lastPrinted>
  <dcterms:created xsi:type="dcterms:W3CDTF">2015-06-01T18:54:58Z</dcterms:created>
  <dcterms:modified xsi:type="dcterms:W3CDTF">2025-01-23T17:41:14Z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0x010100DF7B91146459AF40A1B4E64E283CD23B</vt:lpwstr>
  </property>
  <property fmtid="{D5CDD505-2E9C-101B-9397-08002B2CF9AE}" pid="3" name="_dlc_DocIdItemGuid">
    <vt:lpwstr>13334aa1-c854-4350-9b84-cf13f57fa411</vt:lpwstr>
  </property>
</Properties>
</file>